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81" r:id="rId4"/>
    <p:sldId id="275" r:id="rId5"/>
    <p:sldId id="276" r:id="rId6"/>
    <p:sldId id="277" r:id="rId7"/>
    <p:sldId id="263" r:id="rId8"/>
    <p:sldId id="270" r:id="rId9"/>
    <p:sldId id="273" r:id="rId10"/>
    <p:sldId id="264" r:id="rId11"/>
    <p:sldId id="278" r:id="rId12"/>
    <p:sldId id="284" r:id="rId13"/>
    <p:sldId id="283" r:id="rId14"/>
    <p:sldId id="279" r:id="rId15"/>
    <p:sldId id="282" r:id="rId16"/>
    <p:sldId id="265" r:id="rId17"/>
    <p:sldId id="272" r:id="rId18"/>
    <p:sldId id="280" r:id="rId19"/>
    <p:sldId id="271" r:id="rId20"/>
    <p:sldId id="267" r:id="rId21"/>
    <p:sldId id="274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8AE2D"/>
    <a:srgbClr val="FFE82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91" autoAdjust="0"/>
    <p:restoredTop sz="94660"/>
  </p:normalViewPr>
  <p:slideViewPr>
    <p:cSldViewPr snapToGrid="0">
      <p:cViewPr>
        <p:scale>
          <a:sx n="110" d="100"/>
          <a:sy n="110" d="100"/>
        </p:scale>
        <p:origin x="1088" y="40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09T02:11:10.69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C23BE-8AB4-4C26-A762-9C9376D5F3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5057CD9-EE3B-4BB6-9456-2E709D0037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49C1C-D730-4061-B827-0361FBA2AF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2339-B64A-47CA-A0AC-20DDD0B3A91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65F7AB-0066-493F-A7B5-775A95269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2A9649-5037-4ACA-91BB-F53C2E1201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4530-F5DB-4641-A553-2089F2B8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7325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8BED1-40B8-4E59-9EAD-9E81EC9851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39C8B19-B722-48A4-B28E-101696FD09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2F803F-4403-49C3-8C86-70A379B8D4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2339-B64A-47CA-A0AC-20DDD0B3A91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97AB366-583A-40B5-88CF-3B42159C91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1DCDB9-1AF8-4923-9084-2B41CB04AE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4530-F5DB-4641-A553-2089F2B8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52520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2A92E0C-FFA3-4E3F-83B4-9BE3BD8FD9E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2A99D04-BF1F-49C7-9EDC-1A3DBDF030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F445F9-C353-469E-961D-A8BA6CDD51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2339-B64A-47CA-A0AC-20DDD0B3A91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E4FEC6-2D13-476B-A970-E2BAE4ABED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AECB22-B79A-4955-BD11-C1731F00E4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4530-F5DB-4641-A553-2089F2B8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35158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65435B-6ABB-4A7E-A224-13FFA14CA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D6AE94-B5C1-4330-9664-3CD10C3BAB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7564D7-8A31-491A-988E-3B16C11991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2339-B64A-47CA-A0AC-20DDD0B3A91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598AAF-1EE3-4E97-9BC8-7B8396EB5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235038-3053-4624-930F-7A6B77A9A0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4530-F5DB-4641-A553-2089F2B8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6836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32F841-1CA5-4054-B79E-A8F9FFD3A7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242CA1-B6E3-49B3-BC33-7FCAC29A51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D581FD-FDD7-450E-ADA1-3E17C86A08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2339-B64A-47CA-A0AC-20DDD0B3A91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48C45-262A-4FF5-BAFF-D8655FFB46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522170-D615-4A0E-8EBD-672B3A870E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4530-F5DB-4641-A553-2089F2B8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3271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B78EC-0742-40E8-B055-32C3B5230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3EC468-910F-47FF-9E34-016ACA935A8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6AFA87-7C91-4846-B0F3-2CF0935D2F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74F5D13-E5F3-4903-8772-1B54066B55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2339-B64A-47CA-A0AC-20DDD0B3A91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9013EF-AFDB-46C3-9698-985E061FE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B75BC61-5E52-49F5-B6F3-9D32B29DF6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4530-F5DB-4641-A553-2089F2B8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166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13B78F-D145-4BDE-9619-EB4B041A1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CE3F0-D910-4B1A-BE50-686E2C0192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5FCEB39-E293-4B94-9687-3E6C7C37A9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8E2C64B-05C5-4FC2-A54E-0FC23FA18C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F9FC8FE-F0B6-4D2D-A79E-2A9CB2CAF99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54C0B2B-5E3C-47BE-AC1D-617C38CDC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2339-B64A-47CA-A0AC-20DDD0B3A91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C354740-F3F0-4767-B93C-493A6F00A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137828-D4E6-4FB7-8225-62DF97C6A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4530-F5DB-4641-A553-2089F2B8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2454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07A62E-8A06-4E4F-B340-97E8F95DE0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9384B10-F075-4528-9801-915EB4178E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2339-B64A-47CA-A0AC-20DDD0B3A91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DDBF5BC-68F0-412E-BAE3-62C4C3FF2A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DCBCEB2-E6D2-4C08-846D-2D563E7AC9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4530-F5DB-4641-A553-2089F2B8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319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13C186-E7CA-4D7C-AFD1-03F581B920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2339-B64A-47CA-A0AC-20DDD0B3A91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CA9834-BDA0-48DE-8620-CCF09EB57E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190794-E3E6-4CC8-AAF5-FA00E3E3AA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4530-F5DB-4641-A553-2089F2B8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40661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2C5664-22BC-4F87-A2B6-2A964703D8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F21FF2-F9C7-4A58-8BC7-CCB6944692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1657D0B-F2D2-418C-AE13-D4483BD349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6CC498-74D5-449E-92C6-C056F0868F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2339-B64A-47CA-A0AC-20DDD0B3A91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7077BF-D511-49EE-859E-0DD04FE91C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32D9541-6F8E-40AD-9DD0-4F16FE8B21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4530-F5DB-4641-A553-2089F2B8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3082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112EF0-8116-41DD-956A-CDDEA95AAE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C7B8973-6A87-4CFD-BFAF-315714A25ED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0A4ED5E-F4B0-431B-8064-702F67403D6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791D37-F796-4489-8212-91C4AEC245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772339-B64A-47CA-A0AC-20DDD0B3A91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D9D047-9863-4664-9B6B-0FBDCF421E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668263C-C496-49F9-AE71-2B6449862F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5F4530-F5DB-4641-A553-2089F2B8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1650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3C728B8-817A-4D40-9CF7-E78EA1FF6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79A1D28-5211-47CD-B9A3-19A86538B9B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D98817C-4EE3-4B2A-BC97-5CF9EF89E42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772339-B64A-47CA-A0AC-20DDD0B3A917}" type="datetimeFigureOut">
              <a:rPr lang="en-US" smtClean="0"/>
              <a:t>7/12/2021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FF8D1B-0B81-4331-8704-78510F349D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80409D-7001-45CB-A0C8-87D40F1D2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5F4530-F5DB-4641-A553-2089F2B805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004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DkeGCa7lBNs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4.jp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jpg"/><Relationship Id="rId3" Type="http://schemas.openxmlformats.org/officeDocument/2006/relationships/image" Target="../media/image30.jpeg"/><Relationship Id="rId7" Type="http://schemas.openxmlformats.org/officeDocument/2006/relationships/image" Target="../media/image34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5" Type="http://schemas.openxmlformats.org/officeDocument/2006/relationships/image" Target="../media/image32.jpg"/><Relationship Id="rId10" Type="http://schemas.openxmlformats.org/officeDocument/2006/relationships/image" Target="../media/image37.png"/><Relationship Id="rId4" Type="http://schemas.openxmlformats.org/officeDocument/2006/relationships/image" Target="../media/image31.jpg"/><Relationship Id="rId9" Type="http://schemas.openxmlformats.org/officeDocument/2006/relationships/image" Target="../media/image36.jp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png"/><Relationship Id="rId18" Type="http://schemas.openxmlformats.org/officeDocument/2006/relationships/image" Target="../media/image53.jpg"/><Relationship Id="rId3" Type="http://schemas.openxmlformats.org/officeDocument/2006/relationships/image" Target="../media/image38.png"/><Relationship Id="rId21" Type="http://schemas.openxmlformats.org/officeDocument/2006/relationships/image" Target="../media/image56.png"/><Relationship Id="rId7" Type="http://schemas.openxmlformats.org/officeDocument/2006/relationships/image" Target="../media/image42.png"/><Relationship Id="rId12" Type="http://schemas.openxmlformats.org/officeDocument/2006/relationships/image" Target="../media/image47.png"/><Relationship Id="rId17" Type="http://schemas.openxmlformats.org/officeDocument/2006/relationships/image" Target="../media/image52.png"/><Relationship Id="rId2" Type="http://schemas.openxmlformats.org/officeDocument/2006/relationships/image" Target="../media/image1.png"/><Relationship Id="rId16" Type="http://schemas.openxmlformats.org/officeDocument/2006/relationships/image" Target="../media/image51.png"/><Relationship Id="rId20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1.png"/><Relationship Id="rId11" Type="http://schemas.openxmlformats.org/officeDocument/2006/relationships/image" Target="../media/image46.jpg"/><Relationship Id="rId24" Type="http://schemas.openxmlformats.org/officeDocument/2006/relationships/image" Target="../media/image59.png"/><Relationship Id="rId5" Type="http://schemas.openxmlformats.org/officeDocument/2006/relationships/image" Target="../media/image40.png"/><Relationship Id="rId15" Type="http://schemas.openxmlformats.org/officeDocument/2006/relationships/image" Target="../media/image50.png"/><Relationship Id="rId23" Type="http://schemas.openxmlformats.org/officeDocument/2006/relationships/image" Target="../media/image58.png"/><Relationship Id="rId10" Type="http://schemas.openxmlformats.org/officeDocument/2006/relationships/image" Target="../media/image45.png"/><Relationship Id="rId19" Type="http://schemas.openxmlformats.org/officeDocument/2006/relationships/image" Target="../media/image54.png"/><Relationship Id="rId4" Type="http://schemas.openxmlformats.org/officeDocument/2006/relationships/image" Target="../media/image39.png"/><Relationship Id="rId9" Type="http://schemas.openxmlformats.org/officeDocument/2006/relationships/image" Target="../media/image44.png"/><Relationship Id="rId14" Type="http://schemas.openxmlformats.org/officeDocument/2006/relationships/image" Target="../media/image49.jpg"/><Relationship Id="rId22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7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hyperlink" Target="http://www.cornellpolicyreview.com/rigging-elections-spatial-statistics-analysis-political-unintentional-gerrymandering/" TargetMode="External"/><Relationship Id="rId3" Type="http://schemas.openxmlformats.org/officeDocument/2006/relationships/hyperlink" Target="http://dataverse.harvard.edu/dataset.xhtml?persistentId=hdl:1902.1/16797" TargetMode="External"/><Relationship Id="rId7" Type="http://schemas.openxmlformats.org/officeDocument/2006/relationships/hyperlink" Target="https://www.arcgis.com/apps/Cascade/index.html?appid=53fdc467fbb74790bb6bfcf1375cfa1f" TargetMode="External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6" Type="http://schemas.openxmlformats.org/officeDocument/2006/relationships/hyperlink" Target="https://people.eecs.berkeley.edu/~landau/papers/redistrictingfinalpreprint.pdf" TargetMode="External"/><Relationship Id="rId5" Type="http://schemas.openxmlformats.org/officeDocument/2006/relationships/hyperlink" Target="https://pages.tacc.utexas.edu/~eijkhout/resources/nifty/EijkhoutISPproject-gerry.pdf" TargetMode="External"/><Relationship Id="rId10" Type="http://schemas.openxmlformats.org/officeDocument/2006/relationships/hyperlink" Target="https://github.com/fivethirtyeight/redistricting-atlas-data" TargetMode="External"/><Relationship Id="rId4" Type="http://schemas.openxmlformats.org/officeDocument/2006/relationships/hyperlink" Target="https://docs.python.org/3/library/random.html?highlight=random#module-random" TargetMode="External"/><Relationship Id="rId9" Type="http://schemas.openxmlformats.org/officeDocument/2006/relationships/hyperlink" Target="https://projects.fivethirtyeight.com/redistricting-maps/#algorithmic-compac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green&#10;&#10;Description automatically generated">
            <a:extLst>
              <a:ext uri="{FF2B5EF4-FFF2-40B4-BE49-F238E27FC236}">
                <a16:creationId xmlns:a16="http://schemas.microsoft.com/office/drawing/2014/main" id="{6419DE22-E545-483B-A0CD-C022FD561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3798"/>
            <a:ext cx="12192000" cy="83192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505FFC0-F3F3-4DA1-ACFF-3AE0E1926129}"/>
                  </a:ext>
                </a:extLst>
              </p14:cNvPr>
              <p14:cNvContentPartPr/>
              <p14:nvPr/>
            </p14:nvContentPartPr>
            <p14:xfrm>
              <a:off x="11217056" y="11014786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505FFC0-F3F3-4DA1-ACFF-3AE0E19261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12736" y="1101046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F3DA927D-75D7-492F-AA2B-126A12DF07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8186">
            <a:off x="1318457" y="834556"/>
            <a:ext cx="5476875" cy="942975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60DEF4DD-0D1E-4243-8931-81B0B3B89E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84" y="2870084"/>
            <a:ext cx="3169333" cy="372433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459926-DB89-45E6-B253-620CEEBE7EA1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1137065">
            <a:off x="2890337" y="4340443"/>
            <a:ext cx="1533662" cy="29407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latin typeface="Cavolini" panose="020B0502040204020203" pitchFamily="66" charset="0"/>
                <a:cs typeface="Cavolini" panose="020B0502040204020203" pitchFamily="66" charset="0"/>
              </a:rPr>
              <a:t>Andy Qui Le</a:t>
            </a:r>
          </a:p>
        </p:txBody>
      </p:sp>
      <p:pic>
        <p:nvPicPr>
          <p:cNvPr id="31" name="Online Media 30" title="Sesame Street: Vote Song">
            <a:hlinkClick r:id="" action="ppaction://media"/>
            <a:extLst>
              <a:ext uri="{FF2B5EF4-FFF2-40B4-BE49-F238E27FC236}">
                <a16:creationId xmlns:a16="http://schemas.microsoft.com/office/drawing/2014/main" id="{453EB137-7742-4427-96C1-23D90E82DEB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933027" y="3749748"/>
            <a:ext cx="4536498" cy="2563121"/>
          </a:xfrm>
          <a:prstGeom prst="rect">
            <a:avLst/>
          </a:prstGeom>
        </p:spPr>
      </p:pic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36DC7F5D-CF38-4454-BB63-E25EA98734E2}"/>
              </a:ext>
            </a:extLst>
          </p:cNvPr>
          <p:cNvSpPr txBox="1">
            <a:spLocks/>
          </p:cNvSpPr>
          <p:nvPr/>
        </p:nvSpPr>
        <p:spPr>
          <a:xfrm rot="20285351">
            <a:off x="1757909" y="3339232"/>
            <a:ext cx="1533662" cy="1955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Cavolini" panose="020B0502040204020203" pitchFamily="66" charset="0"/>
              </a:rPr>
              <a:t>Block Party!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Bradley Hand ITC" panose="03070402050302030203" pitchFamily="66" charset="0"/>
                <a:ea typeface="+mn-ea"/>
                <a:cs typeface="Cavolini" panose="020B0502040204020203" pitchFamily="66" charset="0"/>
              </a:rPr>
              <a:t>Saturday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Bradley Hand ITC" panose="03070402050302030203" pitchFamily="66" charset="0"/>
              <a:ea typeface="+mn-ea"/>
              <a:cs typeface="Cavolini" panose="020B0502040204020203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volini" panose="020B0502040204020203" pitchFamily="66" charset="0"/>
              <a:ea typeface="+mn-ea"/>
              <a:cs typeface="Cavolini" panose="020B0502040204020203" pitchFamily="66" charset="0"/>
            </a:endParaRP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386005E0-BCB7-44AA-BAAE-F6FBC73AFE3F}"/>
              </a:ext>
            </a:extLst>
          </p:cNvPr>
          <p:cNvSpPr txBox="1">
            <a:spLocks/>
          </p:cNvSpPr>
          <p:nvPr/>
        </p:nvSpPr>
        <p:spPr>
          <a:xfrm rot="20820458">
            <a:off x="2796371" y="5093981"/>
            <a:ext cx="1823593" cy="345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olini" panose="020B0502040204020203" pitchFamily="66" charset="0"/>
                <a:ea typeface="+mn-ea"/>
                <a:cs typeface="Cavolini" panose="020B0502040204020203" pitchFamily="66" charset="0"/>
              </a:rPr>
              <a:t>Parker Broadnax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4DF994A9-A1A3-4929-8473-C7F5A185C91B}"/>
              </a:ext>
            </a:extLst>
          </p:cNvPr>
          <p:cNvSpPr txBox="1">
            <a:spLocks/>
          </p:cNvSpPr>
          <p:nvPr/>
        </p:nvSpPr>
        <p:spPr>
          <a:xfrm rot="21043522">
            <a:off x="2966130" y="4848238"/>
            <a:ext cx="1533662" cy="300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olini" panose="020B0502040204020203" pitchFamily="66" charset="0"/>
                <a:ea typeface="+mn-ea"/>
                <a:cs typeface="Cavolini" panose="020B0502040204020203" pitchFamily="66" charset="0"/>
              </a:rPr>
              <a:t>Lena DS</a:t>
            </a: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C21E398E-3C78-43BB-82C4-F0567B84746D}"/>
              </a:ext>
            </a:extLst>
          </p:cNvPr>
          <p:cNvSpPr txBox="1">
            <a:spLocks/>
          </p:cNvSpPr>
          <p:nvPr/>
        </p:nvSpPr>
        <p:spPr>
          <a:xfrm rot="21036692">
            <a:off x="2931453" y="4593097"/>
            <a:ext cx="1533662" cy="316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olini" panose="020B0502040204020203" pitchFamily="66" charset="0"/>
                <a:ea typeface="+mn-ea"/>
                <a:cs typeface="Cavolini" panose="020B0502040204020203" pitchFamily="66" charset="0"/>
              </a:rPr>
              <a:t>Faiz Ikramulla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D16B10B8-05EA-46C8-95AF-3CBF52919D48}"/>
              </a:ext>
            </a:extLst>
          </p:cNvPr>
          <p:cNvSpPr txBox="1">
            <a:spLocks/>
          </p:cNvSpPr>
          <p:nvPr/>
        </p:nvSpPr>
        <p:spPr>
          <a:xfrm rot="21177191">
            <a:off x="2869357" y="4081052"/>
            <a:ext cx="1533662" cy="307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olini" panose="020B0502040204020203" pitchFamily="66" charset="0"/>
                <a:ea typeface="+mn-ea"/>
                <a:cs typeface="Cavolini" panose="020B0502040204020203" pitchFamily="66" charset="0"/>
              </a:rPr>
              <a:t>Marcus Golden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D4D2C60E-62EC-480E-8862-0009EEB042CE}"/>
              </a:ext>
            </a:extLst>
          </p:cNvPr>
          <p:cNvSpPr txBox="1">
            <a:spLocks/>
          </p:cNvSpPr>
          <p:nvPr/>
        </p:nvSpPr>
        <p:spPr>
          <a:xfrm rot="21447997">
            <a:off x="2231520" y="4434465"/>
            <a:ext cx="1533662" cy="2048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olini" panose="020B0502040204020203" pitchFamily="66" charset="0"/>
                <a:ea typeface="+mn-ea"/>
                <a:cs typeface="Cavolini" panose="020B0502040204020203" pitchFamily="66" charset="0"/>
              </a:rPr>
              <a:t>VOTE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volini" panose="020B0502040204020203" pitchFamily="66" charset="0"/>
              <a:ea typeface="+mn-ea"/>
              <a:cs typeface="Cavolini" panose="020B0502040204020203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olini" panose="020B0502040204020203" pitchFamily="66" charset="0"/>
                <a:ea typeface="+mn-ea"/>
                <a:cs typeface="Cavolini" panose="020B0502040204020203" pitchFamily="66" charset="0"/>
              </a:rPr>
              <a:t>Nove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volini" panose="020B0502040204020203" pitchFamily="66" charset="0"/>
              <a:ea typeface="+mn-ea"/>
              <a:cs typeface="Cavolini" panose="020B0502040204020203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1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volini" panose="020B0502040204020203" pitchFamily="66" charset="0"/>
              <a:ea typeface="+mn-ea"/>
              <a:cs typeface="Cavolini" panose="020B0502040204020203" pitchFamily="66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olini" panose="020B0502040204020203" pitchFamily="66" charset="0"/>
                <a:ea typeface="+mn-ea"/>
                <a:cs typeface="Cavolini" panose="020B0502040204020203" pitchFamily="66" charset="0"/>
              </a:rPr>
              <a:t>Your voice matters!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0927CF3-9F6C-4CB4-8D86-5DC1F4D72966}"/>
              </a:ext>
            </a:extLst>
          </p:cNvPr>
          <p:cNvSpPr txBox="1">
            <a:spLocks/>
          </p:cNvSpPr>
          <p:nvPr/>
        </p:nvSpPr>
        <p:spPr>
          <a:xfrm rot="21311558">
            <a:off x="2941337" y="3827661"/>
            <a:ext cx="1533662" cy="343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olini" panose="020B0502040204020203" pitchFamily="66" charset="0"/>
                <a:ea typeface="+mn-ea"/>
                <a:cs typeface="Cavolini" panose="020B0502040204020203" pitchFamily="66" charset="0"/>
              </a:rPr>
              <a:t>Charlie Dey</a:t>
            </a:r>
          </a:p>
        </p:txBody>
      </p: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E31D3F3D-FC54-4B75-A864-FFB7F8ED0FBF}"/>
              </a:ext>
            </a:extLst>
          </p:cNvPr>
          <p:cNvSpPr txBox="1">
            <a:spLocks/>
          </p:cNvSpPr>
          <p:nvPr/>
        </p:nvSpPr>
        <p:spPr>
          <a:xfrm rot="21177440">
            <a:off x="2929937" y="3456561"/>
            <a:ext cx="1533662" cy="358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300" b="0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olini" panose="020B0502040204020203" pitchFamily="66" charset="0"/>
                <a:ea typeface="+mn-ea"/>
                <a:cs typeface="Cavolini" panose="020B0502040204020203" pitchFamily="66" charset="0"/>
              </a:rPr>
              <a:t>Neighbors List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7F28C21-992C-458F-ACC7-72BC8713F01F}"/>
              </a:ext>
            </a:extLst>
          </p:cNvPr>
          <p:cNvSpPr txBox="1">
            <a:spLocks/>
          </p:cNvSpPr>
          <p:nvPr/>
        </p:nvSpPr>
        <p:spPr>
          <a:xfrm rot="20820458">
            <a:off x="2830393" y="5360677"/>
            <a:ext cx="1823593" cy="3450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volini" panose="020B0502040204020203" pitchFamily="66" charset="0"/>
                <a:ea typeface="+mn-ea"/>
                <a:cs typeface="Cavolini" panose="020B0502040204020203" pitchFamily="66" charset="0"/>
              </a:rPr>
              <a:t>Ayomide Okuleye</a:t>
            </a:r>
          </a:p>
        </p:txBody>
      </p:sp>
    </p:spTree>
    <p:extLst>
      <p:ext uri="{BB962C8B-B14F-4D97-AF65-F5344CB8AC3E}">
        <p14:creationId xmlns:p14="http://schemas.microsoft.com/office/powerpoint/2010/main" val="255777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building, outdoor, area&#10;&#10;Description automatically generated">
            <a:extLst>
              <a:ext uri="{FF2B5EF4-FFF2-40B4-BE49-F238E27FC236}">
                <a16:creationId xmlns:a16="http://schemas.microsoft.com/office/drawing/2014/main" id="{2C88F200-51B5-4B32-B57F-A196D762D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113CC8-077C-46EB-8F25-CC17876A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023983" cy="1124857"/>
          </a:xfrm>
        </p:spPr>
        <p:txBody>
          <a:bodyPr>
            <a:normAutofit/>
          </a:bodyPr>
          <a:lstStyle/>
          <a:p>
            <a:r>
              <a:rPr lang="en-US" sz="36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GIS Deliverables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722A17F1-D17B-4946-ACE1-1694F7BCA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66" y="254001"/>
            <a:ext cx="7748069" cy="5987142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19309-96D6-46C2-9854-41E156B37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320732" cy="3811588"/>
          </a:xfrm>
          <a:solidFill>
            <a:srgbClr val="38AE2D">
              <a:alpha val="80000"/>
            </a:srgbClr>
          </a:solidFill>
        </p:spPr>
        <p:txBody>
          <a:bodyPr>
            <a:normAutofit/>
          </a:bodyPr>
          <a:lstStyle/>
          <a:p>
            <a:r>
              <a:rPr lang="en-US" sz="39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Series of 2 maps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Real 2010 district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6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Real state wide results</a:t>
            </a:r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2A78CBB7-394B-4742-B76F-8E84C9CB3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465" y="254001"/>
            <a:ext cx="7748069" cy="5987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954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building, outdoor, area&#10;&#10;Description automatically generated">
            <a:extLst>
              <a:ext uri="{FF2B5EF4-FFF2-40B4-BE49-F238E27FC236}">
                <a16:creationId xmlns:a16="http://schemas.microsoft.com/office/drawing/2014/main" id="{2C88F200-51B5-4B32-B57F-A196D762D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113CC8-077C-46EB-8F25-CC17876A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10974260" cy="921554"/>
          </a:xfrm>
        </p:spPr>
        <p:txBody>
          <a:bodyPr/>
          <a:lstStyle/>
          <a:p>
            <a:pPr algn="ctr"/>
            <a:r>
              <a:rPr lang="en-US" sz="36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  <a:ea typeface="+mn-ea"/>
                <a:cs typeface="+mn-cs"/>
              </a:rPr>
              <a:t>GIS Deliverables Side by Side</a:t>
            </a:r>
          </a:p>
        </p:txBody>
      </p:sp>
      <p:pic>
        <p:nvPicPr>
          <p:cNvPr id="6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722A17F1-D17B-4946-ACE1-1694F7BCA1B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13" y="2108594"/>
            <a:ext cx="5256211" cy="4061617"/>
          </a:xfr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2A78CBB7-394B-4742-B76F-8E84C9CB37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7836" y="2108593"/>
            <a:ext cx="5256212" cy="4061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3957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building, outdoor, area&#10;&#10;Description automatically generated">
            <a:extLst>
              <a:ext uri="{FF2B5EF4-FFF2-40B4-BE49-F238E27FC236}">
                <a16:creationId xmlns:a16="http://schemas.microsoft.com/office/drawing/2014/main" id="{2C88F200-51B5-4B32-B57F-A196D762D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113CC8-077C-46EB-8F25-CC17876A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023983" cy="1124857"/>
          </a:xfrm>
        </p:spPr>
        <p:txBody>
          <a:bodyPr>
            <a:normAutofit/>
          </a:bodyPr>
          <a:lstStyle/>
          <a:p>
            <a:r>
              <a:rPr lang="en-US" sz="36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GIS Deliverables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19309-96D6-46C2-9854-41E156B37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9" y="2057400"/>
            <a:ext cx="3320732" cy="3811588"/>
          </a:xfrm>
          <a:solidFill>
            <a:srgbClr val="38AE2D">
              <a:alpha val="85000"/>
            </a:srgbClr>
          </a:solidFill>
        </p:spPr>
        <p:txBody>
          <a:bodyPr>
            <a:normAutofit/>
          </a:bodyPr>
          <a:lstStyle/>
          <a:p>
            <a:r>
              <a:rPr lang="en-US" sz="36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Series of 4 maps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Theoretical options with less gerrymandering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Algorithmic Districts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Compact Districts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Competitive Districts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Current Districts</a:t>
            </a:r>
          </a:p>
        </p:txBody>
      </p:sp>
      <p:pic>
        <p:nvPicPr>
          <p:cNvPr id="16" name="Content Placeholder 15" descr="Map&#10;&#10;Description automatically generated">
            <a:extLst>
              <a:ext uri="{FF2B5EF4-FFF2-40B4-BE49-F238E27FC236}">
                <a16:creationId xmlns:a16="http://schemas.microsoft.com/office/drawing/2014/main" id="{7F276F81-3D03-4D90-A3DF-EE75197998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4441" y="1019628"/>
            <a:ext cx="6172200" cy="4769427"/>
          </a:xfrm>
        </p:spPr>
      </p:pic>
      <p:pic>
        <p:nvPicPr>
          <p:cNvPr id="18" name="Picture 17" descr="Map&#10;&#10;Description automatically generated">
            <a:extLst>
              <a:ext uri="{FF2B5EF4-FFF2-40B4-BE49-F238E27FC236}">
                <a16:creationId xmlns:a16="http://schemas.microsoft.com/office/drawing/2014/main" id="{0499DE22-39FD-4F9F-9D26-7870FE9EC9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527" y="1019628"/>
            <a:ext cx="6186372" cy="4780378"/>
          </a:xfrm>
          <a:prstGeom prst="rect">
            <a:avLst/>
          </a:prstGeom>
        </p:spPr>
      </p:pic>
      <p:pic>
        <p:nvPicPr>
          <p:cNvPr id="20" name="Picture 19" descr="Map&#10;&#10;Description automatically generated">
            <a:extLst>
              <a:ext uri="{FF2B5EF4-FFF2-40B4-BE49-F238E27FC236}">
                <a16:creationId xmlns:a16="http://schemas.microsoft.com/office/drawing/2014/main" id="{BB6D4951-3EE3-41A4-93FE-2B77DC30D7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1527" y="1008677"/>
            <a:ext cx="6186372" cy="4780378"/>
          </a:xfrm>
          <a:prstGeom prst="rect">
            <a:avLst/>
          </a:prstGeom>
        </p:spPr>
      </p:pic>
      <p:pic>
        <p:nvPicPr>
          <p:cNvPr id="24" name="Picture 23" descr="Map&#10;&#10;Description automatically generated">
            <a:extLst>
              <a:ext uri="{FF2B5EF4-FFF2-40B4-BE49-F238E27FC236}">
                <a16:creationId xmlns:a16="http://schemas.microsoft.com/office/drawing/2014/main" id="{521DBC6E-9438-434F-8E66-73DE7AC1605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6097" y="1008677"/>
            <a:ext cx="6200544" cy="4791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269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building, outdoor, area&#10;&#10;Description automatically generated">
            <a:extLst>
              <a:ext uri="{FF2B5EF4-FFF2-40B4-BE49-F238E27FC236}">
                <a16:creationId xmlns:a16="http://schemas.microsoft.com/office/drawing/2014/main" id="{2C88F200-51B5-4B32-B57F-A196D762D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113CC8-077C-46EB-8F25-CC17876A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1"/>
            <a:ext cx="10974260" cy="921554"/>
          </a:xfrm>
        </p:spPr>
        <p:txBody>
          <a:bodyPr/>
          <a:lstStyle/>
          <a:p>
            <a:pPr algn="ctr"/>
            <a:r>
              <a:rPr lang="en-US" sz="36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  <a:ea typeface="+mn-ea"/>
                <a:cs typeface="+mn-cs"/>
              </a:rPr>
              <a:t>GIS Deliverables Side by Side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19309-96D6-46C2-9854-41E156B37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srfgsrsefsef</a:t>
            </a:r>
            <a:endParaRPr lang="en-US" dirty="0"/>
          </a:p>
        </p:txBody>
      </p:sp>
      <p:pic>
        <p:nvPicPr>
          <p:cNvPr id="7" name="Content Placeholder 15" descr="Map&#10;&#10;Description automatically generated">
            <a:extLst>
              <a:ext uri="{FF2B5EF4-FFF2-40B4-BE49-F238E27FC236}">
                <a16:creationId xmlns:a16="http://schemas.microsoft.com/office/drawing/2014/main" id="{841A6224-2898-445D-9268-75AF5480E2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53" y="1429660"/>
            <a:ext cx="3359077" cy="2595650"/>
          </a:xfrm>
          <a:prstGeom prst="rect">
            <a:avLst/>
          </a:prstGeom>
        </p:spPr>
      </p:pic>
      <p:pic>
        <p:nvPicPr>
          <p:cNvPr id="9" name="Picture 8" descr="Map&#10;&#10;Description automatically generated">
            <a:extLst>
              <a:ext uri="{FF2B5EF4-FFF2-40B4-BE49-F238E27FC236}">
                <a16:creationId xmlns:a16="http://schemas.microsoft.com/office/drawing/2014/main" id="{78D1BE64-F33F-4033-A5A2-1268AC2AE7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453" y="4211443"/>
            <a:ext cx="3359078" cy="2595651"/>
          </a:xfrm>
          <a:prstGeom prst="rect">
            <a:avLst/>
          </a:prstGeom>
        </p:spPr>
      </p:pic>
      <p:pic>
        <p:nvPicPr>
          <p:cNvPr id="11" name="Picture 10" descr="Map&#10;&#10;Description automatically generated">
            <a:extLst>
              <a:ext uri="{FF2B5EF4-FFF2-40B4-BE49-F238E27FC236}">
                <a16:creationId xmlns:a16="http://schemas.microsoft.com/office/drawing/2014/main" id="{886C61E7-6DFC-4863-A23A-D0507FA5AC0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43548" y="1409304"/>
            <a:ext cx="3347679" cy="2586843"/>
          </a:xfrm>
          <a:prstGeom prst="rect">
            <a:avLst/>
          </a:prstGeom>
        </p:spPr>
      </p:pic>
      <p:pic>
        <p:nvPicPr>
          <p:cNvPr id="12" name="Picture 11" descr="Map&#10;&#10;Description automatically generated">
            <a:extLst>
              <a:ext uri="{FF2B5EF4-FFF2-40B4-BE49-F238E27FC236}">
                <a16:creationId xmlns:a16="http://schemas.microsoft.com/office/drawing/2014/main" id="{DAEF15B0-9889-4995-A2F7-5E6EF48F96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7777" y="4193855"/>
            <a:ext cx="3359077" cy="2595650"/>
          </a:xfrm>
          <a:prstGeom prst="rect">
            <a:avLst/>
          </a:prstGeom>
        </p:spPr>
      </p:pic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A9ACC69F-815A-44B7-AD2A-13DBBE859D7B}"/>
              </a:ext>
            </a:extLst>
          </p:cNvPr>
          <p:cNvSpPr txBox="1">
            <a:spLocks/>
          </p:cNvSpPr>
          <p:nvPr/>
        </p:nvSpPr>
        <p:spPr>
          <a:xfrm>
            <a:off x="275464" y="2212583"/>
            <a:ext cx="3842743" cy="3811588"/>
          </a:xfrm>
          <a:prstGeom prst="rect">
            <a:avLst/>
          </a:prstGeom>
          <a:solidFill>
            <a:srgbClr val="38AE2D">
              <a:alpha val="81000"/>
            </a:srgbClr>
          </a:solidFill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Algorithm Districting</a:t>
            </a:r>
          </a:p>
          <a:p>
            <a:r>
              <a:rPr lang="en-US" sz="39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Compact by County Districting</a:t>
            </a:r>
          </a:p>
          <a:p>
            <a:r>
              <a:rPr lang="en-US" sz="39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Competitive Districting</a:t>
            </a:r>
          </a:p>
          <a:p>
            <a:r>
              <a:rPr lang="en-US" sz="39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Current Districting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000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building, outdoor, area&#10;&#10;Description automatically generated">
            <a:extLst>
              <a:ext uri="{FF2B5EF4-FFF2-40B4-BE49-F238E27FC236}">
                <a16:creationId xmlns:a16="http://schemas.microsoft.com/office/drawing/2014/main" id="{2C88F200-51B5-4B32-B57F-A196D762D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113CC8-077C-46EB-8F25-CC17876A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5023983" cy="804441"/>
          </a:xfrm>
        </p:spPr>
        <p:txBody>
          <a:bodyPr/>
          <a:lstStyle/>
          <a:p>
            <a:r>
              <a:rPr lang="en-US" sz="36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  <a:ea typeface="+mn-ea"/>
                <a:cs typeface="+mn-cs"/>
              </a:rPr>
              <a:t>Graph Deliverables</a:t>
            </a:r>
          </a:p>
        </p:txBody>
      </p:sp>
      <p:pic>
        <p:nvPicPr>
          <p:cNvPr id="9" name="Content Placeholder 8" descr="Qr code&#10;&#10;Description automatically generated">
            <a:extLst>
              <a:ext uri="{FF2B5EF4-FFF2-40B4-BE49-F238E27FC236}">
                <a16:creationId xmlns:a16="http://schemas.microsoft.com/office/drawing/2014/main" id="{820D02A3-11C6-4B06-BA46-FA3FED83D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087"/>
          <a:stretch/>
        </p:blipFill>
        <p:spPr>
          <a:xfrm>
            <a:off x="606788" y="1371600"/>
            <a:ext cx="2758455" cy="2465595"/>
          </a:xfrm>
        </p:spPr>
      </p:pic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3DBE5E-9E9B-4D79-A273-01CBB4688C58}"/>
              </a:ext>
            </a:extLst>
          </p:cNvPr>
          <p:cNvSpPr txBox="1">
            <a:spLocks/>
          </p:cNvSpPr>
          <p:nvPr/>
        </p:nvSpPr>
        <p:spPr>
          <a:xfrm>
            <a:off x="4838219" y="1828801"/>
            <a:ext cx="6990280" cy="4212608"/>
          </a:xfrm>
          <a:prstGeom prst="rect">
            <a:avLst/>
          </a:prstGeom>
          <a:solidFill>
            <a:srgbClr val="38AE2D">
              <a:alpha val="81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3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2D representation of communities in a single simulation using sequential split</a:t>
            </a:r>
            <a:br>
              <a:rPr lang="en-US" sz="33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</a:br>
            <a:br>
              <a:rPr lang="en-US" sz="33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</a:br>
            <a:endParaRPr lang="en-US" sz="3300" b="1" dirty="0">
              <a:ln w="0"/>
              <a:solidFill>
                <a:prstClr val="white"/>
              </a:solidFill>
              <a:effectLst>
                <a:glow rad="88900">
                  <a:srgbClr val="381617"/>
                </a:glow>
                <a:outerShdw blurRad="38100" dist="19050" dir="2700000" algn="tl" rotWithShape="0">
                  <a:srgbClr val="371613"/>
                </a:outerShdw>
              </a:effectLst>
              <a:latin typeface="Calibri" panose="020F0502020204030204"/>
            </a:endParaRPr>
          </a:p>
          <a:p>
            <a:r>
              <a:rPr lang="en-US" sz="33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2D representation of communities in a single simulation using step split method</a:t>
            </a: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3" name="Picture 12" descr="Qr code&#10;&#10;Description automatically generated with medium confidence">
            <a:extLst>
              <a:ext uri="{FF2B5EF4-FFF2-40B4-BE49-F238E27FC236}">
                <a16:creationId xmlns:a16="http://schemas.microsoft.com/office/drawing/2014/main" id="{9C9312CF-04D6-4159-9286-1A78D4F86A0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348"/>
          <a:stretch/>
        </p:blipFill>
        <p:spPr>
          <a:xfrm>
            <a:off x="606789" y="3967026"/>
            <a:ext cx="2743178" cy="25543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17841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picture containing text, building, outdoor, area&#10;&#10;Description automatically generated">
            <a:extLst>
              <a:ext uri="{FF2B5EF4-FFF2-40B4-BE49-F238E27FC236}">
                <a16:creationId xmlns:a16="http://schemas.microsoft.com/office/drawing/2014/main" id="{2C88F200-51B5-4B32-B57F-A196D762DB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113CC8-077C-46EB-8F25-CC17876AE2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254164"/>
            <a:ext cx="5023983" cy="1124857"/>
          </a:xfrm>
        </p:spPr>
        <p:txBody>
          <a:bodyPr/>
          <a:lstStyle/>
          <a:p>
            <a:r>
              <a:rPr lang="en-US" sz="36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  <a:ea typeface="+mn-ea"/>
                <a:cs typeface="+mn-cs"/>
              </a:rPr>
              <a:t>Graph Deliverables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DC19309-96D6-46C2-9854-41E156B37B14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 err="1"/>
              <a:t>srfgsrsefsef</a:t>
            </a:r>
            <a:endParaRPr lang="en-US" dirty="0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FC3DBE5E-9E9B-4D79-A273-01CBB4688C58}"/>
              </a:ext>
            </a:extLst>
          </p:cNvPr>
          <p:cNvSpPr txBox="1">
            <a:spLocks/>
          </p:cNvSpPr>
          <p:nvPr/>
        </p:nvSpPr>
        <p:spPr>
          <a:xfrm>
            <a:off x="987551" y="1535191"/>
            <a:ext cx="9857233" cy="2744201"/>
          </a:xfrm>
          <a:prstGeom prst="rect">
            <a:avLst/>
          </a:prstGeom>
          <a:solidFill>
            <a:srgbClr val="38AE2D">
              <a:alpha val="82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3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Percentage of population compared to percentage of district leaning </a:t>
            </a:r>
          </a:p>
          <a:p>
            <a:pPr lvl="1"/>
            <a:r>
              <a:rPr lang="en-US" sz="33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Skewed districting plan</a:t>
            </a:r>
          </a:p>
          <a:p>
            <a:pPr lvl="1"/>
            <a:r>
              <a:rPr lang="en-US" sz="33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Fixed boundary districting plan</a:t>
            </a:r>
          </a:p>
          <a:p>
            <a:pPr lvl="1"/>
            <a:r>
              <a:rPr lang="en-US" sz="33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Random grouping districting plan</a:t>
            </a:r>
          </a:p>
        </p:txBody>
      </p:sp>
      <p:pic>
        <p:nvPicPr>
          <p:cNvPr id="7" name="Content Placeholder 6" descr="Chart, bar chart&#10;&#10;Description automatically generated">
            <a:extLst>
              <a:ext uri="{FF2B5EF4-FFF2-40B4-BE49-F238E27FC236}">
                <a16:creationId xmlns:a16="http://schemas.microsoft.com/office/drawing/2014/main" id="{F855E408-681B-4F4D-8655-B7C3567317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7" y="4745875"/>
            <a:ext cx="3904330" cy="1919808"/>
          </a:xfrm>
        </p:spPr>
      </p:pic>
      <p:pic>
        <p:nvPicPr>
          <p:cNvPr id="12" name="Picture 11" descr="Chart, bar chart&#10;&#10;Description automatically generated">
            <a:extLst>
              <a:ext uri="{FF2B5EF4-FFF2-40B4-BE49-F238E27FC236}">
                <a16:creationId xmlns:a16="http://schemas.microsoft.com/office/drawing/2014/main" id="{19232D8B-5E46-4627-80CE-AB73810CEC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3114" y="4745874"/>
            <a:ext cx="3929608" cy="1919809"/>
          </a:xfrm>
          <a:prstGeom prst="rect">
            <a:avLst/>
          </a:prstGeom>
        </p:spPr>
      </p:pic>
      <p:pic>
        <p:nvPicPr>
          <p:cNvPr id="14" name="Picture 13" descr="Chart, bar chart&#10;&#10;Description automatically generated">
            <a:extLst>
              <a:ext uri="{FF2B5EF4-FFF2-40B4-BE49-F238E27FC236}">
                <a16:creationId xmlns:a16="http://schemas.microsoft.com/office/drawing/2014/main" id="{59F83949-59CF-4AC6-AD93-5AEEF18D9CF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852"/>
          <a:stretch/>
        </p:blipFill>
        <p:spPr>
          <a:xfrm>
            <a:off x="4168479" y="4799637"/>
            <a:ext cx="3932238" cy="1866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2076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building, outdoor, area&#10;&#10;Description automatically generated">
            <a:extLst>
              <a:ext uri="{FF2B5EF4-FFF2-40B4-BE49-F238E27FC236}">
                <a16:creationId xmlns:a16="http://schemas.microsoft.com/office/drawing/2014/main" id="{8A730123-0262-4776-B586-E407FF8A43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779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EE89EF-A547-41CA-936F-63DCA8C301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02119" y="2352785"/>
            <a:ext cx="7136946" cy="3984007"/>
          </a:xfrm>
          <a:solidFill>
            <a:srgbClr val="38AE2D">
              <a:alpha val="56000"/>
            </a:srgbClr>
          </a:solidFill>
        </p:spPr>
        <p:txBody>
          <a:bodyPr/>
          <a:lstStyle/>
          <a:p>
            <a:r>
              <a:rPr lang="en-US" sz="33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Python script (Arc.py) to redraw polygon shape files in GIS</a:t>
            </a:r>
          </a:p>
          <a:p>
            <a:r>
              <a:rPr lang="en-US" sz="33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Web site and app that shows data visualization including interactive features</a:t>
            </a:r>
          </a:p>
          <a:p>
            <a:r>
              <a:rPr lang="en-US" sz="33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Change code to be 3D instead of 2D</a:t>
            </a:r>
          </a:p>
          <a:p>
            <a:r>
              <a:rPr lang="en-US" sz="33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Interactive map with hover facts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CD7764E9-FD9D-4065-AFA2-E1CC0DB6CE47}"/>
              </a:ext>
            </a:extLst>
          </p:cNvPr>
          <p:cNvGrpSpPr/>
          <p:nvPr/>
        </p:nvGrpSpPr>
        <p:grpSpPr>
          <a:xfrm>
            <a:off x="2486458" y="337610"/>
            <a:ext cx="7252607" cy="1607104"/>
            <a:chOff x="838200" y="55233"/>
            <a:chExt cx="7252607" cy="1607104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9B7EC005-2765-4040-9212-9E1096F6BC0D}"/>
                </a:ext>
              </a:extLst>
            </p:cNvPr>
            <p:cNvSpPr/>
            <p:nvPr/>
          </p:nvSpPr>
          <p:spPr>
            <a:xfrm>
              <a:off x="3484789" y="55233"/>
              <a:ext cx="1959428" cy="1542779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8" name="Rectangle: Rounded Corners 7">
              <a:extLst>
                <a:ext uri="{FF2B5EF4-FFF2-40B4-BE49-F238E27FC236}">
                  <a16:creationId xmlns:a16="http://schemas.microsoft.com/office/drawing/2014/main" id="{941085C2-BFF9-4899-A654-8FE723B48AD8}"/>
                </a:ext>
              </a:extLst>
            </p:cNvPr>
            <p:cNvSpPr/>
            <p:nvPr/>
          </p:nvSpPr>
          <p:spPr>
            <a:xfrm>
              <a:off x="838200" y="469446"/>
              <a:ext cx="7252607" cy="1192891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9" name="Title 1">
            <a:extLst>
              <a:ext uri="{FF2B5EF4-FFF2-40B4-BE49-F238E27FC236}">
                <a16:creationId xmlns:a16="http://schemas.microsoft.com/office/drawing/2014/main" id="{20273515-DD0A-43E9-9F0C-040F83DDBBF9}"/>
              </a:ext>
            </a:extLst>
          </p:cNvPr>
          <p:cNvSpPr txBox="1">
            <a:spLocks/>
          </p:cNvSpPr>
          <p:nvPr/>
        </p:nvSpPr>
        <p:spPr>
          <a:xfrm>
            <a:off x="2477319" y="1027417"/>
            <a:ext cx="7151975" cy="60621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Future Work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38D3BC3-D3D0-41EB-9B4E-0814AE175FAC}"/>
              </a:ext>
            </a:extLst>
          </p:cNvPr>
          <p:cNvSpPr txBox="1">
            <a:spLocks/>
          </p:cNvSpPr>
          <p:nvPr/>
        </p:nvSpPr>
        <p:spPr>
          <a:xfrm>
            <a:off x="5688219" y="337610"/>
            <a:ext cx="849086" cy="50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1 2 3</a:t>
            </a:r>
          </a:p>
        </p:txBody>
      </p:sp>
    </p:spTree>
    <p:extLst>
      <p:ext uri="{BB962C8B-B14F-4D97-AF65-F5344CB8AC3E}">
        <p14:creationId xmlns:p14="http://schemas.microsoft.com/office/powerpoint/2010/main" val="11164541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outdoor, porch, curb&#10;&#10;Description automatically generated">
            <a:extLst>
              <a:ext uri="{FF2B5EF4-FFF2-40B4-BE49-F238E27FC236}">
                <a16:creationId xmlns:a16="http://schemas.microsoft.com/office/drawing/2014/main" id="{516D7FBC-B7B8-4AB0-AD08-CFA0360A0B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5CDD1B0-E7CE-413B-B338-7FF2D907C3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27064" y="484632"/>
            <a:ext cx="1828801" cy="914400"/>
          </a:xfrm>
        </p:spPr>
        <p:txBody>
          <a:bodyPr/>
          <a:lstStyle/>
          <a:p>
            <a:pPr algn="ctr"/>
            <a:r>
              <a:rPr lang="en-US" sz="36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  <a:ea typeface="+mn-ea"/>
                <a:cs typeface="+mn-cs"/>
              </a:rPr>
              <a:t>Demo</a:t>
            </a:r>
          </a:p>
        </p:txBody>
      </p:sp>
      <p:pic>
        <p:nvPicPr>
          <p:cNvPr id="7" name="Picture 6" descr="A picture containing toy, doll, colorful, several&#10;&#10;Description automatically generated">
            <a:extLst>
              <a:ext uri="{FF2B5EF4-FFF2-40B4-BE49-F238E27FC236}">
                <a16:creationId xmlns:a16="http://schemas.microsoft.com/office/drawing/2014/main" id="{A120B7BD-4C79-4C27-A447-233B95C6E8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304" y="2003376"/>
            <a:ext cx="11914632" cy="48546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66809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green&#10;&#10;Description automatically generated">
            <a:extLst>
              <a:ext uri="{FF2B5EF4-FFF2-40B4-BE49-F238E27FC236}">
                <a16:creationId xmlns:a16="http://schemas.microsoft.com/office/drawing/2014/main" id="{44902C8A-D8DC-49FF-B005-E40862599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78670"/>
            <a:ext cx="12192000" cy="8319247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DA307245-BA8F-4270-B94F-21735084F37E}"/>
              </a:ext>
            </a:extLst>
          </p:cNvPr>
          <p:cNvGrpSpPr/>
          <p:nvPr/>
        </p:nvGrpSpPr>
        <p:grpSpPr>
          <a:xfrm>
            <a:off x="2407369" y="337610"/>
            <a:ext cx="7450926" cy="2248955"/>
            <a:chOff x="838200" y="55233"/>
            <a:chExt cx="7252607" cy="16071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D8A0AE7-10B2-4E5F-A825-1AEEC2F220FD}"/>
                </a:ext>
              </a:extLst>
            </p:cNvPr>
            <p:cNvSpPr/>
            <p:nvPr/>
          </p:nvSpPr>
          <p:spPr>
            <a:xfrm>
              <a:off x="3484789" y="55233"/>
              <a:ext cx="1959428" cy="1542779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7075891-6E6E-41D6-AE69-D6BBE985067A}"/>
                </a:ext>
              </a:extLst>
            </p:cNvPr>
            <p:cNvSpPr/>
            <p:nvPr/>
          </p:nvSpPr>
          <p:spPr>
            <a:xfrm>
              <a:off x="838200" y="469446"/>
              <a:ext cx="7252607" cy="1192891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89B38BFE-B9F7-4DC4-AC12-C8DDEA0B393B}"/>
              </a:ext>
            </a:extLst>
          </p:cNvPr>
          <p:cNvSpPr txBox="1">
            <a:spLocks/>
          </p:cNvSpPr>
          <p:nvPr/>
        </p:nvSpPr>
        <p:spPr>
          <a:xfrm>
            <a:off x="2461265" y="1269098"/>
            <a:ext cx="7305840" cy="954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9FB2951-7919-4EA8-BF9D-7CD04E830919}"/>
              </a:ext>
            </a:extLst>
          </p:cNvPr>
          <p:cNvSpPr txBox="1">
            <a:spLocks/>
          </p:cNvSpPr>
          <p:nvPr/>
        </p:nvSpPr>
        <p:spPr>
          <a:xfrm>
            <a:off x="5708289" y="407321"/>
            <a:ext cx="849086" cy="50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1 2 3</a:t>
            </a:r>
          </a:p>
        </p:txBody>
      </p:sp>
      <p:pic>
        <p:nvPicPr>
          <p:cNvPr id="24" name="Picture 2" descr="Charlie Dey">
            <a:extLst>
              <a:ext uri="{FF2B5EF4-FFF2-40B4-BE49-F238E27FC236}">
                <a16:creationId xmlns:a16="http://schemas.microsoft.com/office/drawing/2014/main" id="{FD263371-176F-4583-8220-6D76D8FD51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791"/>
          <a:stretch/>
        </p:blipFill>
        <p:spPr bwMode="auto">
          <a:xfrm>
            <a:off x="1457571" y="2792899"/>
            <a:ext cx="1980978" cy="2028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A person with a beard&#10;&#10;Description automatically generated with medium confidence">
            <a:extLst>
              <a:ext uri="{FF2B5EF4-FFF2-40B4-BE49-F238E27FC236}">
                <a16:creationId xmlns:a16="http://schemas.microsoft.com/office/drawing/2014/main" id="{18E8BE6F-3DE6-422D-899F-C268AC2C9E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944" y="2826418"/>
            <a:ext cx="2028388" cy="2028388"/>
          </a:xfrm>
          <a:prstGeom prst="rect">
            <a:avLst/>
          </a:prstGeom>
        </p:spPr>
      </p:pic>
      <p:pic>
        <p:nvPicPr>
          <p:cNvPr id="27" name="Picture 26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2C26F220-FB3A-48B1-AFF1-222EE55C1F2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76" r="-642" b="8454"/>
          <a:stretch/>
        </p:blipFill>
        <p:spPr>
          <a:xfrm>
            <a:off x="6397727" y="2826418"/>
            <a:ext cx="1980978" cy="2028388"/>
          </a:xfrm>
          <a:prstGeom prst="rect">
            <a:avLst/>
          </a:prstGeom>
        </p:spPr>
      </p:pic>
      <p:pic>
        <p:nvPicPr>
          <p:cNvPr id="28" name="Picture 27" descr="A person wearing glasses&#10;&#10;Description automatically generated with medium confidence">
            <a:extLst>
              <a:ext uri="{FF2B5EF4-FFF2-40B4-BE49-F238E27FC236}">
                <a16:creationId xmlns:a16="http://schemas.microsoft.com/office/drawing/2014/main" id="{8CC2AFCB-6105-4171-A65B-E6361D6EC179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27" t="10481" r="30487" b="37116"/>
          <a:stretch/>
        </p:blipFill>
        <p:spPr>
          <a:xfrm>
            <a:off x="8809024" y="5219581"/>
            <a:ext cx="2028388" cy="2057117"/>
          </a:xfrm>
          <a:prstGeom prst="rect">
            <a:avLst/>
          </a:prstGeom>
        </p:spPr>
      </p:pic>
      <p:pic>
        <p:nvPicPr>
          <p:cNvPr id="29" name="Picture 28" descr="A picture containing person, wall, indoor&#10;&#10;Description automatically generated">
            <a:extLst>
              <a:ext uri="{FF2B5EF4-FFF2-40B4-BE49-F238E27FC236}">
                <a16:creationId xmlns:a16="http://schemas.microsoft.com/office/drawing/2014/main" id="{660CA214-C95C-448E-9CDE-68109D06110C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44" t="20843" r="6057" b="15708"/>
          <a:stretch/>
        </p:blipFill>
        <p:spPr>
          <a:xfrm>
            <a:off x="1393175" y="5151023"/>
            <a:ext cx="2028388" cy="2028389"/>
          </a:xfrm>
          <a:prstGeom prst="rect">
            <a:avLst/>
          </a:prstGeom>
        </p:spPr>
      </p:pic>
      <p:pic>
        <p:nvPicPr>
          <p:cNvPr id="30" name="Picture 29" descr="A person with long hair&#10;&#10;Description automatically generated with low confidence">
            <a:extLst>
              <a:ext uri="{FF2B5EF4-FFF2-40B4-BE49-F238E27FC236}">
                <a16:creationId xmlns:a16="http://schemas.microsoft.com/office/drawing/2014/main" id="{184F76D2-8637-470B-9125-F74E48AE952E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93" b="40244"/>
          <a:stretch/>
        </p:blipFill>
        <p:spPr>
          <a:xfrm>
            <a:off x="8844101" y="2869298"/>
            <a:ext cx="2028388" cy="2003387"/>
          </a:xfrm>
          <a:prstGeom prst="rect">
            <a:avLst/>
          </a:prstGeom>
        </p:spPr>
      </p:pic>
      <p:pic>
        <p:nvPicPr>
          <p:cNvPr id="31" name="Picture 30" descr="A person holding a cat&#10;&#10;Description automatically generated with medium confidence">
            <a:extLst>
              <a:ext uri="{FF2B5EF4-FFF2-40B4-BE49-F238E27FC236}">
                <a16:creationId xmlns:a16="http://schemas.microsoft.com/office/drawing/2014/main" id="{611E5F75-44EC-4FD2-A822-B18C2486C043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13" t="20252" r="9715" b="44603"/>
          <a:stretch/>
        </p:blipFill>
        <p:spPr>
          <a:xfrm>
            <a:off x="6374837" y="5151023"/>
            <a:ext cx="2028389" cy="2028388"/>
          </a:xfrm>
          <a:prstGeom prst="rect">
            <a:avLst/>
          </a:prstGeom>
        </p:spPr>
      </p:pic>
      <p:pic>
        <p:nvPicPr>
          <p:cNvPr id="25" name="Picture 24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43D41E43-3697-4383-8A09-069B17C8A36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0128" y="5165194"/>
            <a:ext cx="2065622" cy="2065622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6D0581B-CE39-499F-A973-D1143D6001FE}"/>
              </a:ext>
            </a:extLst>
          </p:cNvPr>
          <p:cNvSpPr txBox="1">
            <a:spLocks/>
          </p:cNvSpPr>
          <p:nvPr/>
        </p:nvSpPr>
        <p:spPr>
          <a:xfrm>
            <a:off x="1286934" y="4452613"/>
            <a:ext cx="2240869" cy="383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Charlie Dey</a:t>
            </a:r>
          </a:p>
          <a:p>
            <a:endParaRPr lang="en-US" sz="2000" dirty="0"/>
          </a:p>
        </p:txBody>
      </p:sp>
      <p:sp>
        <p:nvSpPr>
          <p:cNvPr id="36" name="Text Placeholder 3">
            <a:extLst>
              <a:ext uri="{FF2B5EF4-FFF2-40B4-BE49-F238E27FC236}">
                <a16:creationId xmlns:a16="http://schemas.microsoft.com/office/drawing/2014/main" id="{B7DB975B-9544-4162-8A53-819152BC3D8D}"/>
              </a:ext>
            </a:extLst>
          </p:cNvPr>
          <p:cNvSpPr txBox="1">
            <a:spLocks/>
          </p:cNvSpPr>
          <p:nvPr/>
        </p:nvSpPr>
        <p:spPr>
          <a:xfrm>
            <a:off x="3751002" y="4471142"/>
            <a:ext cx="2240869" cy="383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Rich </a:t>
            </a:r>
            <a:r>
              <a:rPr lang="en-US" sz="2000" b="1" dirty="0" err="1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Asay</a:t>
            </a:r>
            <a:endParaRPr lang="en-US" sz="2000" b="1" dirty="0">
              <a:ln w="0"/>
              <a:solidFill>
                <a:schemeClr val="bg1"/>
              </a:solidFill>
              <a:effectLst>
                <a:glow rad="88900">
                  <a:srgbClr val="507566"/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  <a:p>
            <a:endParaRPr lang="en-US" sz="2000" dirty="0"/>
          </a:p>
        </p:txBody>
      </p:sp>
      <p:sp>
        <p:nvSpPr>
          <p:cNvPr id="37" name="Text Placeholder 3">
            <a:extLst>
              <a:ext uri="{FF2B5EF4-FFF2-40B4-BE49-F238E27FC236}">
                <a16:creationId xmlns:a16="http://schemas.microsoft.com/office/drawing/2014/main" id="{F98E040E-1B7E-44DF-81C4-37FC3A8418F2}"/>
              </a:ext>
            </a:extLst>
          </p:cNvPr>
          <p:cNvSpPr txBox="1">
            <a:spLocks/>
          </p:cNvSpPr>
          <p:nvPr/>
        </p:nvSpPr>
        <p:spPr>
          <a:xfrm>
            <a:off x="6277958" y="4506602"/>
            <a:ext cx="2181330" cy="383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Marcus Golden</a:t>
            </a:r>
          </a:p>
          <a:p>
            <a:endParaRPr lang="en-US" sz="2000" dirty="0"/>
          </a:p>
        </p:txBody>
      </p:sp>
      <p:sp>
        <p:nvSpPr>
          <p:cNvPr id="38" name="Text Placeholder 3">
            <a:extLst>
              <a:ext uri="{FF2B5EF4-FFF2-40B4-BE49-F238E27FC236}">
                <a16:creationId xmlns:a16="http://schemas.microsoft.com/office/drawing/2014/main" id="{1425DEDB-4F27-41A9-84D5-39A289E7E5EC}"/>
              </a:ext>
            </a:extLst>
          </p:cNvPr>
          <p:cNvSpPr txBox="1">
            <a:spLocks/>
          </p:cNvSpPr>
          <p:nvPr/>
        </p:nvSpPr>
        <p:spPr>
          <a:xfrm>
            <a:off x="8646670" y="4506602"/>
            <a:ext cx="2240869" cy="383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Amy Cameron</a:t>
            </a:r>
          </a:p>
          <a:p>
            <a:endParaRPr lang="en-US" sz="2000" dirty="0"/>
          </a:p>
        </p:txBody>
      </p:sp>
      <p:sp>
        <p:nvSpPr>
          <p:cNvPr id="39" name="Text Placeholder 3">
            <a:extLst>
              <a:ext uri="{FF2B5EF4-FFF2-40B4-BE49-F238E27FC236}">
                <a16:creationId xmlns:a16="http://schemas.microsoft.com/office/drawing/2014/main" id="{2D20650E-0C60-47DA-A36D-1E827A9686D8}"/>
              </a:ext>
            </a:extLst>
          </p:cNvPr>
          <p:cNvSpPr txBox="1">
            <a:spLocks/>
          </p:cNvSpPr>
          <p:nvPr/>
        </p:nvSpPr>
        <p:spPr>
          <a:xfrm>
            <a:off x="1220960" y="6795747"/>
            <a:ext cx="2240869" cy="383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Josh Kissel</a:t>
            </a:r>
          </a:p>
          <a:p>
            <a:endParaRPr lang="en-US" sz="2000" dirty="0"/>
          </a:p>
        </p:txBody>
      </p:sp>
      <p:sp>
        <p:nvSpPr>
          <p:cNvPr id="40" name="Text Placeholder 3">
            <a:extLst>
              <a:ext uri="{FF2B5EF4-FFF2-40B4-BE49-F238E27FC236}">
                <a16:creationId xmlns:a16="http://schemas.microsoft.com/office/drawing/2014/main" id="{800428A4-B260-4C6C-9B01-4A41B340BAD2}"/>
              </a:ext>
            </a:extLst>
          </p:cNvPr>
          <p:cNvSpPr txBox="1">
            <a:spLocks/>
          </p:cNvSpPr>
          <p:nvPr/>
        </p:nvSpPr>
        <p:spPr>
          <a:xfrm>
            <a:off x="3702504" y="6892165"/>
            <a:ext cx="2240869" cy="383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Linda Hayden</a:t>
            </a:r>
          </a:p>
          <a:p>
            <a:endParaRPr lang="en-US" sz="2000" dirty="0"/>
          </a:p>
        </p:txBody>
      </p:sp>
      <p:sp>
        <p:nvSpPr>
          <p:cNvPr id="41" name="Text Placeholder 3">
            <a:extLst>
              <a:ext uri="{FF2B5EF4-FFF2-40B4-BE49-F238E27FC236}">
                <a16:creationId xmlns:a16="http://schemas.microsoft.com/office/drawing/2014/main" id="{14429E56-F637-4557-8BC0-800BDE694FE6}"/>
              </a:ext>
            </a:extLst>
          </p:cNvPr>
          <p:cNvSpPr txBox="1">
            <a:spLocks/>
          </p:cNvSpPr>
          <p:nvPr/>
        </p:nvSpPr>
        <p:spPr>
          <a:xfrm>
            <a:off x="6218419" y="6838008"/>
            <a:ext cx="2240869" cy="383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Alexander Nolte</a:t>
            </a:r>
            <a:endParaRPr lang="en-US" sz="2000" dirty="0"/>
          </a:p>
        </p:txBody>
      </p:sp>
      <p:sp>
        <p:nvSpPr>
          <p:cNvPr id="42" name="Text Placeholder 3">
            <a:extLst>
              <a:ext uri="{FF2B5EF4-FFF2-40B4-BE49-F238E27FC236}">
                <a16:creationId xmlns:a16="http://schemas.microsoft.com/office/drawing/2014/main" id="{F79C1D49-F79A-4F08-A0C3-96EBDCA67D12}"/>
              </a:ext>
            </a:extLst>
          </p:cNvPr>
          <p:cNvSpPr txBox="1">
            <a:spLocks/>
          </p:cNvSpPr>
          <p:nvPr/>
        </p:nvSpPr>
        <p:spPr>
          <a:xfrm>
            <a:off x="8646669" y="6892165"/>
            <a:ext cx="2240869" cy="3836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 b="1" dirty="0" err="1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Je’aime</a:t>
            </a:r>
            <a:r>
              <a:rPr lang="en-US" sz="20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Powell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3585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 descr="A picture containing text, green&#10;&#10;Description automatically generated">
            <a:extLst>
              <a:ext uri="{FF2B5EF4-FFF2-40B4-BE49-F238E27FC236}">
                <a16:creationId xmlns:a16="http://schemas.microsoft.com/office/drawing/2014/main" id="{A8AE7069-004C-456A-95F2-64D3B24DD8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78670"/>
            <a:ext cx="12192000" cy="831924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82F704A4-09C7-4286-AA1B-219E0A7FF2A7}"/>
              </a:ext>
            </a:extLst>
          </p:cNvPr>
          <p:cNvSpPr/>
          <p:nvPr/>
        </p:nvSpPr>
        <p:spPr>
          <a:xfrm>
            <a:off x="1669328" y="2057400"/>
            <a:ext cx="8983895" cy="526545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76766EB0-7085-40A0-8F41-858E71874C61}"/>
              </a:ext>
            </a:extLst>
          </p:cNvPr>
          <p:cNvGrpSpPr/>
          <p:nvPr/>
        </p:nvGrpSpPr>
        <p:grpSpPr>
          <a:xfrm>
            <a:off x="2320964" y="-211234"/>
            <a:ext cx="7450926" cy="2248955"/>
            <a:chOff x="838200" y="55233"/>
            <a:chExt cx="7252607" cy="1607104"/>
          </a:xfrm>
        </p:grpSpPr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9CF89B16-113D-44A7-8355-2467B7786721}"/>
                </a:ext>
              </a:extLst>
            </p:cNvPr>
            <p:cNvSpPr/>
            <p:nvPr/>
          </p:nvSpPr>
          <p:spPr>
            <a:xfrm>
              <a:off x="3484789" y="55233"/>
              <a:ext cx="1959428" cy="1542779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Rectangle: Rounded Corners 32">
              <a:extLst>
                <a:ext uri="{FF2B5EF4-FFF2-40B4-BE49-F238E27FC236}">
                  <a16:creationId xmlns:a16="http://schemas.microsoft.com/office/drawing/2014/main" id="{00D6E6AF-1FD7-48D1-8CC6-B27108BF18B1}"/>
                </a:ext>
              </a:extLst>
            </p:cNvPr>
            <p:cNvSpPr/>
            <p:nvPr/>
          </p:nvSpPr>
          <p:spPr>
            <a:xfrm>
              <a:off x="838200" y="469446"/>
              <a:ext cx="7252607" cy="1192891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4" name="Title 1">
            <a:extLst>
              <a:ext uri="{FF2B5EF4-FFF2-40B4-BE49-F238E27FC236}">
                <a16:creationId xmlns:a16="http://schemas.microsoft.com/office/drawing/2014/main" id="{39BE88E8-2F89-412B-BE27-24A0CB555BE1}"/>
              </a:ext>
            </a:extLst>
          </p:cNvPr>
          <p:cNvSpPr txBox="1">
            <a:spLocks/>
          </p:cNvSpPr>
          <p:nvPr/>
        </p:nvSpPr>
        <p:spPr>
          <a:xfrm>
            <a:off x="2413768" y="692057"/>
            <a:ext cx="7305840" cy="954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3" name="Picture 2" descr="A picture containing drawing&#10;&#10;Description automatically generated">
            <a:extLst>
              <a:ext uri="{FF2B5EF4-FFF2-40B4-BE49-F238E27FC236}">
                <a16:creationId xmlns:a16="http://schemas.microsoft.com/office/drawing/2014/main" id="{61CD245E-84B0-492F-8C0E-1AE385D4D8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829" y="3897572"/>
            <a:ext cx="2625416" cy="684698"/>
          </a:xfrm>
          <a:prstGeom prst="rect">
            <a:avLst/>
          </a:prstGeom>
        </p:spPr>
      </p:pic>
      <p:pic>
        <p:nvPicPr>
          <p:cNvPr id="4" name="Picture 3" descr="A close up of a sign&#10;&#10;Description automatically generated">
            <a:extLst>
              <a:ext uri="{FF2B5EF4-FFF2-40B4-BE49-F238E27FC236}">
                <a16:creationId xmlns:a16="http://schemas.microsoft.com/office/drawing/2014/main" id="{81F1B69B-D67C-442D-92DD-40563C19310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586" y="3388063"/>
            <a:ext cx="1168607" cy="905509"/>
          </a:xfrm>
          <a:prstGeom prst="rect">
            <a:avLst/>
          </a:prstGeom>
        </p:spPr>
      </p:pic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0F47256C-654B-41C4-97FC-8C4A3FA5370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3864" y="3990384"/>
            <a:ext cx="2625416" cy="1485058"/>
          </a:xfrm>
          <a:prstGeom prst="rect">
            <a:avLst/>
          </a:prstGeom>
        </p:spPr>
      </p:pic>
      <p:pic>
        <p:nvPicPr>
          <p:cNvPr id="6" name="Picture 5" descr="A close up of a sign&#10;&#10;Description automatically generated">
            <a:extLst>
              <a:ext uri="{FF2B5EF4-FFF2-40B4-BE49-F238E27FC236}">
                <a16:creationId xmlns:a16="http://schemas.microsoft.com/office/drawing/2014/main" id="{991C5473-1448-46C7-93B7-BE1AF22150F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0179" y="3293544"/>
            <a:ext cx="1487011" cy="1723694"/>
          </a:xfrm>
          <a:prstGeom prst="rect">
            <a:avLst/>
          </a:prstGeom>
        </p:spPr>
      </p:pic>
      <p:pic>
        <p:nvPicPr>
          <p:cNvPr id="7" name="Picture 6" descr="A close up of a sign&#10;&#10;Description automatically generated">
            <a:extLst>
              <a:ext uri="{FF2B5EF4-FFF2-40B4-BE49-F238E27FC236}">
                <a16:creationId xmlns:a16="http://schemas.microsoft.com/office/drawing/2014/main" id="{6C7D4A55-ED9F-48DF-BCA8-551DDB49F67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478"/>
          <a:stretch/>
        </p:blipFill>
        <p:spPr>
          <a:xfrm>
            <a:off x="1860875" y="4617697"/>
            <a:ext cx="1208723" cy="1094155"/>
          </a:xfrm>
          <a:prstGeom prst="rect">
            <a:avLst/>
          </a:prstGeom>
        </p:spPr>
      </p:pic>
      <p:pic>
        <p:nvPicPr>
          <p:cNvPr id="9" name="Picture 8" descr="Logo, icon&#10;&#10;Description automatically generated with medium confidence">
            <a:extLst>
              <a:ext uri="{FF2B5EF4-FFF2-40B4-BE49-F238E27FC236}">
                <a16:creationId xmlns:a16="http://schemas.microsoft.com/office/drawing/2014/main" id="{0B9CB9F0-2CC9-4378-A5C8-32AA5C2E936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8085" y="5616990"/>
            <a:ext cx="3132387" cy="629814"/>
          </a:xfrm>
          <a:prstGeom prst="rect">
            <a:avLst/>
          </a:prstGeom>
        </p:spPr>
      </p:pic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21D758D2-D009-49D7-9702-67E3306460AA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3625" y="2057400"/>
            <a:ext cx="1684170" cy="1261502"/>
          </a:xfrm>
          <a:prstGeom prst="rect">
            <a:avLst/>
          </a:prstGeom>
        </p:spPr>
      </p:pic>
      <p:pic>
        <p:nvPicPr>
          <p:cNvPr id="13" name="Picture 12" descr="A close up of a logo&#10;&#10;Description automatically generated">
            <a:extLst>
              <a:ext uri="{FF2B5EF4-FFF2-40B4-BE49-F238E27FC236}">
                <a16:creationId xmlns:a16="http://schemas.microsoft.com/office/drawing/2014/main" id="{1A206E78-3042-4A55-A3A6-1D190336146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208" y="5535396"/>
            <a:ext cx="2596867" cy="1600319"/>
          </a:xfrm>
          <a:prstGeom prst="rect">
            <a:avLst/>
          </a:prstGeom>
        </p:spPr>
      </p:pic>
      <p:pic>
        <p:nvPicPr>
          <p:cNvPr id="15" name="Picture 14" descr="Logo&#10;&#10;Description automatically generated">
            <a:extLst>
              <a:ext uri="{FF2B5EF4-FFF2-40B4-BE49-F238E27FC236}">
                <a16:creationId xmlns:a16="http://schemas.microsoft.com/office/drawing/2014/main" id="{4CEF2DB7-C212-4AB3-8BCB-02B845A208F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173" y="5337298"/>
            <a:ext cx="1987843" cy="1325876"/>
          </a:xfrm>
          <a:prstGeom prst="rect">
            <a:avLst/>
          </a:prstGeom>
        </p:spPr>
      </p:pic>
      <p:pic>
        <p:nvPicPr>
          <p:cNvPr id="17" name="Picture 16" descr="Text&#10;&#10;Description automatically generated">
            <a:extLst>
              <a:ext uri="{FF2B5EF4-FFF2-40B4-BE49-F238E27FC236}">
                <a16:creationId xmlns:a16="http://schemas.microsoft.com/office/drawing/2014/main" id="{712A0FCD-E0D0-4852-A167-0A7D898ED4B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1589" y="2670977"/>
            <a:ext cx="4551083" cy="663336"/>
          </a:xfrm>
          <a:prstGeom prst="rect">
            <a:avLst/>
          </a:prstGeom>
        </p:spPr>
      </p:pic>
      <p:pic>
        <p:nvPicPr>
          <p:cNvPr id="21" name="Picture 20" descr="A picture containing text&#10;&#10;Description automatically generated">
            <a:extLst>
              <a:ext uri="{FF2B5EF4-FFF2-40B4-BE49-F238E27FC236}">
                <a16:creationId xmlns:a16="http://schemas.microsoft.com/office/drawing/2014/main" id="{1E20D95A-83F8-47A5-916D-73C717AE84A3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08213" y="2213992"/>
            <a:ext cx="2225265" cy="842576"/>
          </a:xfrm>
          <a:prstGeom prst="rect">
            <a:avLst/>
          </a:prstGeom>
        </p:spPr>
      </p:pic>
      <p:pic>
        <p:nvPicPr>
          <p:cNvPr id="23" name="Picture 22" descr="A picture containing icon&#10;&#10;Description automatically generated">
            <a:extLst>
              <a:ext uri="{FF2B5EF4-FFF2-40B4-BE49-F238E27FC236}">
                <a16:creationId xmlns:a16="http://schemas.microsoft.com/office/drawing/2014/main" id="{4FA400D5-2C9E-4770-86A9-1D6C08838486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0131" y="4383776"/>
            <a:ext cx="810913" cy="810913"/>
          </a:xfrm>
          <a:prstGeom prst="rect">
            <a:avLst/>
          </a:prstGeom>
        </p:spPr>
      </p:pic>
      <p:pic>
        <p:nvPicPr>
          <p:cNvPr id="29" name="Picture 28" descr="A picture containing text, sign&#10;&#10;Description automatically generated">
            <a:extLst>
              <a:ext uri="{FF2B5EF4-FFF2-40B4-BE49-F238E27FC236}">
                <a16:creationId xmlns:a16="http://schemas.microsoft.com/office/drawing/2014/main" id="{F6BDDDB3-2FFD-4BFB-80A2-8262F284189B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490" y="2118074"/>
            <a:ext cx="1794882" cy="573234"/>
          </a:xfrm>
          <a:prstGeom prst="rect">
            <a:avLst/>
          </a:prstGeom>
        </p:spPr>
      </p:pic>
      <p:pic>
        <p:nvPicPr>
          <p:cNvPr id="31" name="Picture 30" descr="Icon&#10;&#10;Description automatically generated">
            <a:extLst>
              <a:ext uri="{FF2B5EF4-FFF2-40B4-BE49-F238E27FC236}">
                <a16:creationId xmlns:a16="http://schemas.microsoft.com/office/drawing/2014/main" id="{BED6EC9D-BE2B-4AC2-B455-245C2D85170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57203" y="6374790"/>
            <a:ext cx="1671783" cy="851932"/>
          </a:xfrm>
          <a:prstGeom prst="rect">
            <a:avLst/>
          </a:prstGeom>
        </p:spPr>
      </p:pic>
      <p:pic>
        <p:nvPicPr>
          <p:cNvPr id="14" name="Picture 13" descr="Logo&#10;&#10;Description automatically generated">
            <a:extLst>
              <a:ext uri="{FF2B5EF4-FFF2-40B4-BE49-F238E27FC236}">
                <a16:creationId xmlns:a16="http://schemas.microsoft.com/office/drawing/2014/main" id="{A6A967AB-7244-4AEF-9DAA-926C0F832A50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156" y="6524549"/>
            <a:ext cx="2185817" cy="497238"/>
          </a:xfrm>
          <a:prstGeom prst="rect">
            <a:avLst/>
          </a:prstGeom>
        </p:spPr>
      </p:pic>
      <p:pic>
        <p:nvPicPr>
          <p:cNvPr id="18" name="Picture 17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69D7E9EB-8F8A-4AE4-B97F-1BB1B08D523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1448" y="6513636"/>
            <a:ext cx="1715672" cy="574239"/>
          </a:xfrm>
          <a:prstGeom prst="rect">
            <a:avLst/>
          </a:prstGeom>
        </p:spPr>
      </p:pic>
      <p:pic>
        <p:nvPicPr>
          <p:cNvPr id="20" name="Picture 19" descr="Logo&#10;&#10;Description automatically generated">
            <a:extLst>
              <a:ext uri="{FF2B5EF4-FFF2-40B4-BE49-F238E27FC236}">
                <a16:creationId xmlns:a16="http://schemas.microsoft.com/office/drawing/2014/main" id="{AD104B09-8D72-4A2A-BB72-7E21377DB80B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1681" y="4709144"/>
            <a:ext cx="952381" cy="952381"/>
          </a:xfrm>
          <a:prstGeom prst="rect">
            <a:avLst/>
          </a:prstGeom>
        </p:spPr>
      </p:pic>
      <p:pic>
        <p:nvPicPr>
          <p:cNvPr id="24" name="Picture 23" descr="Logo&#10;&#10;Description automatically generated">
            <a:extLst>
              <a:ext uri="{FF2B5EF4-FFF2-40B4-BE49-F238E27FC236}">
                <a16:creationId xmlns:a16="http://schemas.microsoft.com/office/drawing/2014/main" id="{B444E4B1-3AC1-477C-A1CF-E7F50979C4CB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0943" y="3802103"/>
            <a:ext cx="914402" cy="914402"/>
          </a:xfrm>
          <a:prstGeom prst="rect">
            <a:avLst/>
          </a:prstGeom>
        </p:spPr>
      </p:pic>
      <p:sp>
        <p:nvSpPr>
          <p:cNvPr id="36" name="Title 1">
            <a:extLst>
              <a:ext uri="{FF2B5EF4-FFF2-40B4-BE49-F238E27FC236}">
                <a16:creationId xmlns:a16="http://schemas.microsoft.com/office/drawing/2014/main" id="{0778B9B2-27E3-4ABE-B38E-74D203A24EA0}"/>
              </a:ext>
            </a:extLst>
          </p:cNvPr>
          <p:cNvSpPr txBox="1">
            <a:spLocks/>
          </p:cNvSpPr>
          <p:nvPr/>
        </p:nvSpPr>
        <p:spPr>
          <a:xfrm>
            <a:off x="5642145" y="-112627"/>
            <a:ext cx="849086" cy="50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1 2 3</a:t>
            </a:r>
          </a:p>
        </p:txBody>
      </p:sp>
      <p:pic>
        <p:nvPicPr>
          <p:cNvPr id="11" name="Picture 10" descr="A picture containing food&#10;&#10;Description automatically generated">
            <a:extLst>
              <a:ext uri="{FF2B5EF4-FFF2-40B4-BE49-F238E27FC236}">
                <a16:creationId xmlns:a16="http://schemas.microsoft.com/office/drawing/2014/main" id="{06E2A98F-F1AE-4124-A6EA-24BA25E1E1B8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4996" y="3122930"/>
            <a:ext cx="2366957" cy="1775218"/>
          </a:xfrm>
          <a:prstGeom prst="rect">
            <a:avLst/>
          </a:prstGeom>
        </p:spPr>
      </p:pic>
      <p:pic>
        <p:nvPicPr>
          <p:cNvPr id="10" name="Picture 9" descr="A close up of a logo&#10;&#10;Description automatically generated">
            <a:extLst>
              <a:ext uri="{FF2B5EF4-FFF2-40B4-BE49-F238E27FC236}">
                <a16:creationId xmlns:a16="http://schemas.microsoft.com/office/drawing/2014/main" id="{4582FCD9-C1F4-4EC9-8BC7-AFB2FD5FBE02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4202" y="4347322"/>
            <a:ext cx="1537783" cy="1537783"/>
          </a:xfrm>
          <a:prstGeom prst="rect">
            <a:avLst/>
          </a:prstGeom>
        </p:spPr>
      </p:pic>
      <p:pic>
        <p:nvPicPr>
          <p:cNvPr id="38" name="Picture 37" descr="Shape&#10;&#10;Description automatically generated with medium confidence">
            <a:extLst>
              <a:ext uri="{FF2B5EF4-FFF2-40B4-BE49-F238E27FC236}">
                <a16:creationId xmlns:a16="http://schemas.microsoft.com/office/drawing/2014/main" id="{02248B70-A0C0-4E30-8D12-C6B27D09B956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9043" y="2883190"/>
            <a:ext cx="1895654" cy="1066306"/>
          </a:xfrm>
          <a:prstGeom prst="rect">
            <a:avLst/>
          </a:prstGeom>
        </p:spPr>
      </p:pic>
      <p:pic>
        <p:nvPicPr>
          <p:cNvPr id="40" name="Picture 39" descr="Logo, company name&#10;&#10;Description automatically generated">
            <a:extLst>
              <a:ext uri="{FF2B5EF4-FFF2-40B4-BE49-F238E27FC236}">
                <a16:creationId xmlns:a16="http://schemas.microsoft.com/office/drawing/2014/main" id="{3E053835-D00D-4521-9598-84020EEBBF7F}"/>
              </a:ext>
            </a:extLst>
          </p:cNvPr>
          <p:cNvPicPr>
            <a:picLocks noChangeAspect="1"/>
          </p:cNvPicPr>
          <p:nvPr/>
        </p:nvPicPr>
        <p:blipFill rotWithShape="1"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138" r="1328" b="31230"/>
          <a:stretch/>
        </p:blipFill>
        <p:spPr>
          <a:xfrm>
            <a:off x="2457884" y="3088112"/>
            <a:ext cx="2564707" cy="68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644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picture containing text, green&#10;&#10;Description automatically generated">
            <a:extLst>
              <a:ext uri="{FF2B5EF4-FFF2-40B4-BE49-F238E27FC236}">
                <a16:creationId xmlns:a16="http://schemas.microsoft.com/office/drawing/2014/main" id="{44902C8A-D8DC-49FF-B005-E408625991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378670"/>
            <a:ext cx="12192000" cy="8319247"/>
          </a:xfrm>
          <a:prstGeom prst="rect">
            <a:avLst/>
          </a:prstGeom>
        </p:spPr>
      </p:pic>
      <p:pic>
        <p:nvPicPr>
          <p:cNvPr id="6" name="Content Placeholder 5" descr="A person smiling for the camera&#10;&#10;Description automatically generated with medium confidence">
            <a:extLst>
              <a:ext uri="{FF2B5EF4-FFF2-40B4-BE49-F238E27FC236}">
                <a16:creationId xmlns:a16="http://schemas.microsoft.com/office/drawing/2014/main" id="{6638F040-1877-4545-88A0-994932991AC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17" r="18756" b="12512"/>
          <a:stretch/>
        </p:blipFill>
        <p:spPr>
          <a:xfrm>
            <a:off x="5024919" y="3480361"/>
            <a:ext cx="2142161" cy="2248955"/>
          </a:xfrm>
        </p:spPr>
      </p:pic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274E29-9E48-4E3B-8E6C-CBAFBA12A4B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336630" y="5929161"/>
            <a:ext cx="2142160" cy="1347537"/>
          </a:xfrm>
        </p:spPr>
        <p:txBody>
          <a:bodyPr>
            <a:noAutofit/>
          </a:bodyPr>
          <a:lstStyle/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Andy </a:t>
            </a:r>
          </a:p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Qui Le</a:t>
            </a:r>
          </a:p>
        </p:txBody>
      </p:sp>
      <p:pic>
        <p:nvPicPr>
          <p:cNvPr id="8" name="Picture 7" descr="A person taking a selfie&#10;&#10;Description automatically generated">
            <a:extLst>
              <a:ext uri="{FF2B5EF4-FFF2-40B4-BE49-F238E27FC236}">
                <a16:creationId xmlns:a16="http://schemas.microsoft.com/office/drawing/2014/main" id="{C1791EEB-91BF-4B8C-9938-0A481AD366D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25"/>
          <a:stretch/>
        </p:blipFill>
        <p:spPr>
          <a:xfrm>
            <a:off x="336630" y="3480360"/>
            <a:ext cx="2142161" cy="2248955"/>
          </a:xfrm>
          <a:prstGeom prst="rect">
            <a:avLst/>
          </a:prstGeom>
        </p:spPr>
      </p:pic>
      <p:pic>
        <p:nvPicPr>
          <p:cNvPr id="10" name="Picture 9" descr="A person wearing a hat&#10;&#10;Description automatically generated with low confidence">
            <a:extLst>
              <a:ext uri="{FF2B5EF4-FFF2-40B4-BE49-F238E27FC236}">
                <a16:creationId xmlns:a16="http://schemas.microsoft.com/office/drawing/2014/main" id="{74F7B9FC-B43A-4F5B-973E-329B1CE95D4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14"/>
          <a:stretch/>
        </p:blipFill>
        <p:spPr>
          <a:xfrm>
            <a:off x="2680774" y="3480361"/>
            <a:ext cx="2142162" cy="2248955"/>
          </a:xfrm>
          <a:prstGeom prst="rect">
            <a:avLst/>
          </a:prstGeom>
        </p:spPr>
      </p:pic>
      <p:pic>
        <p:nvPicPr>
          <p:cNvPr id="12" name="Picture 11" descr="A person wearing a pink shirt&#10;&#10;Description automatically generated with low confidence">
            <a:extLst>
              <a:ext uri="{FF2B5EF4-FFF2-40B4-BE49-F238E27FC236}">
                <a16:creationId xmlns:a16="http://schemas.microsoft.com/office/drawing/2014/main" id="{210672DD-CED8-452E-9235-BB34D2FF5B6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9" r="10599" b="16362"/>
          <a:stretch/>
        </p:blipFill>
        <p:spPr>
          <a:xfrm>
            <a:off x="7369063" y="3480361"/>
            <a:ext cx="2142161" cy="2248955"/>
          </a:xfrm>
          <a:prstGeom prst="rect">
            <a:avLst/>
          </a:prstGeom>
        </p:spPr>
      </p:pic>
      <p:pic>
        <p:nvPicPr>
          <p:cNvPr id="14" name="Picture 13" descr="A person wearing a graduation cap&#10;&#10;Description automatically generated with medium confidence">
            <a:extLst>
              <a:ext uri="{FF2B5EF4-FFF2-40B4-BE49-F238E27FC236}">
                <a16:creationId xmlns:a16="http://schemas.microsoft.com/office/drawing/2014/main" id="{CF15AD30-4FC7-4D1C-B085-CACC82024137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12" t="7866" r="2910" b="3132"/>
          <a:stretch/>
        </p:blipFill>
        <p:spPr>
          <a:xfrm>
            <a:off x="9713209" y="3480360"/>
            <a:ext cx="2142161" cy="2248955"/>
          </a:xfrm>
          <a:prstGeom prst="rect">
            <a:avLst/>
          </a:prstGeom>
        </p:spPr>
      </p:pic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66D0581B-CE39-499F-A973-D1143D6001FE}"/>
              </a:ext>
            </a:extLst>
          </p:cNvPr>
          <p:cNvSpPr txBox="1">
            <a:spLocks/>
          </p:cNvSpPr>
          <p:nvPr/>
        </p:nvSpPr>
        <p:spPr>
          <a:xfrm>
            <a:off x="2631420" y="5852657"/>
            <a:ext cx="2240869" cy="13475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Lena Duplechin Seymour</a:t>
            </a:r>
          </a:p>
          <a:p>
            <a:endParaRPr lang="en-US" sz="2800" dirty="0"/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769CA12C-7DC9-462E-9C1E-85520CE3A104}"/>
              </a:ext>
            </a:extLst>
          </p:cNvPr>
          <p:cNvSpPr txBox="1">
            <a:spLocks/>
          </p:cNvSpPr>
          <p:nvPr/>
        </p:nvSpPr>
        <p:spPr>
          <a:xfrm>
            <a:off x="5061290" y="5852657"/>
            <a:ext cx="2105790" cy="117378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 err="1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Faiz</a:t>
            </a:r>
            <a:r>
              <a:rPr lang="en-US" sz="28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Ikramulla</a:t>
            </a:r>
            <a:endParaRPr lang="en-US" sz="2800" b="1" dirty="0">
              <a:ln w="0"/>
              <a:solidFill>
                <a:schemeClr val="bg1"/>
              </a:solidFill>
              <a:effectLst>
                <a:glow rad="88900">
                  <a:srgbClr val="507566"/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7" name="Text Placeholder 3">
            <a:extLst>
              <a:ext uri="{FF2B5EF4-FFF2-40B4-BE49-F238E27FC236}">
                <a16:creationId xmlns:a16="http://schemas.microsoft.com/office/drawing/2014/main" id="{CD374D21-E45F-4A79-95A6-472821C58DA7}"/>
              </a:ext>
            </a:extLst>
          </p:cNvPr>
          <p:cNvSpPr txBox="1">
            <a:spLocks/>
          </p:cNvSpPr>
          <p:nvPr/>
        </p:nvSpPr>
        <p:spPr>
          <a:xfrm>
            <a:off x="7369062" y="5852656"/>
            <a:ext cx="2191517" cy="100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Parker</a:t>
            </a:r>
            <a:r>
              <a:rPr lang="en-US" sz="2800" dirty="0"/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Boradnax</a:t>
            </a:r>
            <a:endParaRPr lang="en-US" sz="2800" b="1" dirty="0">
              <a:ln w="0"/>
              <a:solidFill>
                <a:schemeClr val="bg1"/>
              </a:solidFill>
              <a:effectLst>
                <a:glow rad="88900">
                  <a:srgbClr val="507566"/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BA3AD61D-D6AD-4AA5-B730-60B7EE44D8C7}"/>
              </a:ext>
            </a:extLst>
          </p:cNvPr>
          <p:cNvSpPr txBox="1">
            <a:spLocks/>
          </p:cNvSpPr>
          <p:nvPr/>
        </p:nvSpPr>
        <p:spPr>
          <a:xfrm>
            <a:off x="9713208" y="5852656"/>
            <a:ext cx="2191517" cy="100534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8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Ayomide</a:t>
            </a:r>
            <a:r>
              <a:rPr lang="en-US" sz="2800" dirty="0"/>
              <a:t> </a:t>
            </a:r>
            <a:r>
              <a:rPr lang="en-US" sz="2800" b="1" dirty="0" err="1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Okuleye</a:t>
            </a:r>
            <a:endParaRPr lang="en-US" sz="2800" b="1" dirty="0">
              <a:ln w="0"/>
              <a:solidFill>
                <a:schemeClr val="bg1"/>
              </a:solidFill>
              <a:effectLst>
                <a:glow rad="88900">
                  <a:srgbClr val="507566"/>
                </a:glow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DA307245-BA8F-4270-B94F-21735084F37E}"/>
              </a:ext>
            </a:extLst>
          </p:cNvPr>
          <p:cNvGrpSpPr/>
          <p:nvPr/>
        </p:nvGrpSpPr>
        <p:grpSpPr>
          <a:xfrm>
            <a:off x="2407369" y="337610"/>
            <a:ext cx="7450926" cy="2248955"/>
            <a:chOff x="838200" y="55233"/>
            <a:chExt cx="7252607" cy="1607104"/>
          </a:xfrm>
        </p:grpSpPr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CD8A0AE7-10B2-4E5F-A825-1AEEC2F220FD}"/>
                </a:ext>
              </a:extLst>
            </p:cNvPr>
            <p:cNvSpPr/>
            <p:nvPr/>
          </p:nvSpPr>
          <p:spPr>
            <a:xfrm>
              <a:off x="3484789" y="55233"/>
              <a:ext cx="1959428" cy="1542779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Rectangle: Rounded Corners 20">
              <a:extLst>
                <a:ext uri="{FF2B5EF4-FFF2-40B4-BE49-F238E27FC236}">
                  <a16:creationId xmlns:a16="http://schemas.microsoft.com/office/drawing/2014/main" id="{37075891-6E6E-41D6-AE69-D6BBE985067A}"/>
                </a:ext>
              </a:extLst>
            </p:cNvPr>
            <p:cNvSpPr/>
            <p:nvPr/>
          </p:nvSpPr>
          <p:spPr>
            <a:xfrm>
              <a:off x="838200" y="469446"/>
              <a:ext cx="7252607" cy="1192891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2" name="Title 1">
            <a:extLst>
              <a:ext uri="{FF2B5EF4-FFF2-40B4-BE49-F238E27FC236}">
                <a16:creationId xmlns:a16="http://schemas.microsoft.com/office/drawing/2014/main" id="{89B38BFE-B9F7-4DC4-AC12-C8DDEA0B393B}"/>
              </a:ext>
            </a:extLst>
          </p:cNvPr>
          <p:cNvSpPr txBox="1">
            <a:spLocks/>
          </p:cNvSpPr>
          <p:nvPr/>
        </p:nvSpPr>
        <p:spPr>
          <a:xfrm>
            <a:off x="2461265" y="1269098"/>
            <a:ext cx="7305840" cy="9548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000" b="1" dirty="0">
                <a:solidFill>
                  <a:schemeClr val="bg1"/>
                </a:solidFill>
              </a:rPr>
              <a:t>Meet the Neighbors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9FB2951-7919-4EA8-BF9D-7CD04E830919}"/>
              </a:ext>
            </a:extLst>
          </p:cNvPr>
          <p:cNvSpPr txBox="1">
            <a:spLocks/>
          </p:cNvSpPr>
          <p:nvPr/>
        </p:nvSpPr>
        <p:spPr>
          <a:xfrm>
            <a:off x="5708289" y="407321"/>
            <a:ext cx="849086" cy="50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>
                <a:solidFill>
                  <a:schemeClr val="bg1"/>
                </a:solidFill>
              </a:rPr>
              <a:t>1 2 3</a:t>
            </a:r>
          </a:p>
        </p:txBody>
      </p:sp>
    </p:spTree>
    <p:extLst>
      <p:ext uri="{BB962C8B-B14F-4D97-AF65-F5344CB8AC3E}">
        <p14:creationId xmlns:p14="http://schemas.microsoft.com/office/powerpoint/2010/main" val="35720070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picture containing building, outdoor, porch, curb&#10;&#10;Description automatically generated">
            <a:extLst>
              <a:ext uri="{FF2B5EF4-FFF2-40B4-BE49-F238E27FC236}">
                <a16:creationId xmlns:a16="http://schemas.microsoft.com/office/drawing/2014/main" id="{A27FFA32-B85E-4631-B135-C09FFDF181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B95265-3112-49CD-B9E6-4F7297CA93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68096" y="160020"/>
            <a:ext cx="10587292" cy="786384"/>
          </a:xfrm>
        </p:spPr>
        <p:txBody>
          <a:bodyPr>
            <a:normAutofit/>
          </a:bodyPr>
          <a:lstStyle/>
          <a:p>
            <a:pPr algn="ctr"/>
            <a:r>
              <a:rPr lang="en-US" sz="40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  <a:ea typeface="+mn-ea"/>
                <a:cs typeface="+mn-cs"/>
              </a:rPr>
              <a:t>Data and Coding Help  Sources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6515BC-60F3-408A-8F3B-D9C78DAEEA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1792" y="1289304"/>
            <a:ext cx="10733596" cy="5202936"/>
          </a:xfrm>
          <a:solidFill>
            <a:srgbClr val="38AE2D">
              <a:alpha val="95000"/>
            </a:srgbClr>
          </a:solidFill>
          <a:ln w="38100">
            <a:solidFill>
              <a:srgbClr val="FFE82F"/>
            </a:solidFill>
          </a:ln>
        </p:spPr>
        <p:txBody>
          <a:bodyPr>
            <a:normAutofit fontScale="62500" lnSpcReduction="20000"/>
          </a:bodyPr>
          <a:lstStyle/>
          <a:p>
            <a:endParaRPr lang="en-US" sz="3200" dirty="0">
              <a:latin typeface="Slack-Lato"/>
            </a:endParaRPr>
          </a:p>
          <a:p>
            <a:r>
              <a:rPr lang="en-US" sz="3200" dirty="0">
                <a:latin typeface="Slack-Lato"/>
              </a:rPr>
              <a:t>Harvard Election Data Archive</a:t>
            </a:r>
            <a:br>
              <a:rPr lang="en-US" sz="3200" dirty="0">
                <a:latin typeface="Slack-Lato"/>
              </a:rPr>
            </a:br>
            <a:r>
              <a:rPr lang="en-US" sz="3200" dirty="0">
                <a:hlinkClick r:id="rId3"/>
              </a:rPr>
              <a:t>http://dataverse.harvard.edu/dataset.xhtml?persistentId=hdl:1902.1/1679</a:t>
            </a:r>
            <a:endParaRPr lang="en-US" dirty="0"/>
          </a:p>
          <a:p>
            <a:r>
              <a:rPr lang="en-US" dirty="0"/>
              <a:t>Coding Help Sources</a:t>
            </a:r>
            <a:br>
              <a:rPr lang="en-US" dirty="0"/>
            </a:br>
            <a:r>
              <a:rPr lang="en-US" dirty="0">
                <a:hlinkClick r:id="rId4"/>
              </a:rPr>
              <a:t>https://docs.python.org/3/library/random.html?highlight=random#module-random</a:t>
            </a:r>
            <a:endParaRPr lang="en-US" dirty="0"/>
          </a:p>
          <a:p>
            <a:r>
              <a:rPr lang="en-US" dirty="0"/>
              <a:t>Programming project: Redistricting</a:t>
            </a:r>
            <a:br>
              <a:rPr lang="en-US" dirty="0"/>
            </a:br>
            <a:r>
              <a:rPr lang="en-US" dirty="0">
                <a:hlinkClick r:id="rId5"/>
              </a:rPr>
              <a:t>https://pages.tacc.utexas.edu/~eijkhout/resources/nifty/EijkhoutISPproject-gerry.pdf</a:t>
            </a:r>
            <a:endParaRPr lang="en-US" dirty="0"/>
          </a:p>
          <a:p>
            <a:r>
              <a:rPr lang="en-US" dirty="0"/>
              <a:t>Berkley doc </a:t>
            </a:r>
            <a:br>
              <a:rPr lang="en-US" dirty="0"/>
            </a:br>
            <a:r>
              <a:rPr lang="en-US" dirty="0">
                <a:hlinkClick r:id="rId6"/>
              </a:rPr>
              <a:t>https://people.eecs.berkeley.edu/~landau/papers/redistrictingfinalpreprint.pdf</a:t>
            </a:r>
            <a:endParaRPr lang="en-US" dirty="0"/>
          </a:p>
          <a:p>
            <a:r>
              <a:rPr lang="en-US" dirty="0"/>
              <a:t>Gerrymandering by Jory Fleming </a:t>
            </a:r>
            <a:r>
              <a:rPr lang="en-US" dirty="0">
                <a:hlinkClick r:id="rId7"/>
              </a:rPr>
              <a:t>https://www.arcgis.com/apps/Cascade/index.html?appid=53fdc467fbb74790bb6bfcf1375cfa1f</a:t>
            </a:r>
            <a:endParaRPr lang="en-US" dirty="0"/>
          </a:p>
          <a:p>
            <a:r>
              <a:rPr lang="en-US" dirty="0"/>
              <a:t>Cornell Policy Review: Rigging Elections</a:t>
            </a:r>
            <a:br>
              <a:rPr lang="en-US" dirty="0"/>
            </a:br>
            <a:r>
              <a:rPr lang="en-US" dirty="0">
                <a:hlinkClick r:id="rId8"/>
              </a:rPr>
              <a:t>http://www.cornellpolicyreview.com/rigging-elections-spatial-statistics-analysis-political-unintentional-gerrymandering/</a:t>
            </a:r>
            <a:endParaRPr lang="en-US" dirty="0"/>
          </a:p>
          <a:p>
            <a:r>
              <a:rPr lang="en-US" dirty="0"/>
              <a:t>The Atlas of Redistricting</a:t>
            </a:r>
            <a:br>
              <a:rPr lang="en-US" dirty="0"/>
            </a:br>
            <a:r>
              <a:rPr lang="en-US" dirty="0">
                <a:hlinkClick r:id="rId9"/>
              </a:rPr>
              <a:t>https://projects.fivethirtyeight.com/redistricting-maps/#algorithmic-compact</a:t>
            </a:r>
            <a:endParaRPr lang="en-US" dirty="0"/>
          </a:p>
          <a:p>
            <a:r>
              <a:rPr lang="en-US" dirty="0"/>
              <a:t>538 Redistricting Atlas Data</a:t>
            </a:r>
            <a:br>
              <a:rPr lang="en-US" dirty="0"/>
            </a:br>
            <a:r>
              <a:rPr lang="en-US" dirty="0">
                <a:hlinkClick r:id="rId10"/>
              </a:rPr>
              <a:t>https://github.com/fivethirtyeight/redistricting-atlas-data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1984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outdoor, porch, curb&#10;&#10;Description automatically generated">
            <a:extLst>
              <a:ext uri="{FF2B5EF4-FFF2-40B4-BE49-F238E27FC236}">
                <a16:creationId xmlns:a16="http://schemas.microsoft.com/office/drawing/2014/main" id="{30C6EAD2-2E6E-43AF-BEF7-CC0352EB1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AA4B5-356E-470E-9C8E-A5C9C25A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7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Git hub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93256-879A-48EE-954E-7F91770EB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52669" y="597969"/>
            <a:ext cx="3932237" cy="1318661"/>
          </a:xfrm>
          <a:solidFill>
            <a:srgbClr val="38AE2D"/>
          </a:solidFill>
          <a:ln w="12700">
            <a:solidFill>
              <a:srgbClr val="FFE82F"/>
            </a:solidFill>
          </a:ln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en-US" sz="28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https://github.com/le-n-qui/redistricting_sesame_street/tree/main</a:t>
            </a:r>
          </a:p>
        </p:txBody>
      </p:sp>
      <p:pic>
        <p:nvPicPr>
          <p:cNvPr id="9" name="Picture 8" descr="A picture containing toy, doll, colorful, several&#10;&#10;Description automatically generated">
            <a:extLst>
              <a:ext uri="{FF2B5EF4-FFF2-40B4-BE49-F238E27FC236}">
                <a16:creationId xmlns:a16="http://schemas.microsoft.com/office/drawing/2014/main" id="{C63CC681-4C28-471D-B118-4FC8A17AC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8" y="2003376"/>
            <a:ext cx="11914632" cy="4854624"/>
          </a:xfrm>
          <a:prstGeom prst="rect">
            <a:avLst/>
          </a:prstGeom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FA46061A-5303-4C96-B571-9608879A1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355" y="528221"/>
            <a:ext cx="2556196" cy="258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423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building, outdoor, porch, curb&#10;&#10;Description automatically generated">
            <a:extLst>
              <a:ext uri="{FF2B5EF4-FFF2-40B4-BE49-F238E27FC236}">
                <a16:creationId xmlns:a16="http://schemas.microsoft.com/office/drawing/2014/main" id="{30C6EAD2-2E6E-43AF-BEF7-CC0352EB1C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52AA4B5-356E-470E-9C8E-A5C9C25A48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en-US" sz="7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cs typeface="+mn-cs"/>
              </a:rPr>
              <a:t>Git hub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4693256-879A-48EE-954E-7F91770EBD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4852669" y="597969"/>
            <a:ext cx="3932237" cy="1318661"/>
          </a:xfrm>
          <a:solidFill>
            <a:srgbClr val="38AE2D"/>
          </a:solidFill>
          <a:ln w="12700">
            <a:solidFill>
              <a:srgbClr val="FFE82F"/>
            </a:solidFill>
          </a:ln>
        </p:spPr>
        <p:txBody>
          <a:bodyPr/>
          <a:lstStyle/>
          <a:p>
            <a:pPr algn="ctr">
              <a:spcBef>
                <a:spcPts val="0"/>
              </a:spcBef>
            </a:pPr>
            <a:r>
              <a:rPr lang="en-US" sz="28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https://github.com/le-n-qui/redistricting_sesame_street/tree/main</a:t>
            </a:r>
          </a:p>
        </p:txBody>
      </p:sp>
      <p:pic>
        <p:nvPicPr>
          <p:cNvPr id="9" name="Picture 8" descr="A picture containing toy, doll, colorful, several&#10;&#10;Description automatically generated">
            <a:extLst>
              <a:ext uri="{FF2B5EF4-FFF2-40B4-BE49-F238E27FC236}">
                <a16:creationId xmlns:a16="http://schemas.microsoft.com/office/drawing/2014/main" id="{C63CC681-4C28-471D-B118-4FC8A17ACB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8" y="2003376"/>
            <a:ext cx="11914632" cy="4854624"/>
          </a:xfrm>
          <a:prstGeom prst="rect">
            <a:avLst/>
          </a:prstGeom>
        </p:spPr>
      </p:pic>
      <p:pic>
        <p:nvPicPr>
          <p:cNvPr id="8" name="Picture 7" descr="Qr code&#10;&#10;Description automatically generated">
            <a:extLst>
              <a:ext uri="{FF2B5EF4-FFF2-40B4-BE49-F238E27FC236}">
                <a16:creationId xmlns:a16="http://schemas.microsoft.com/office/drawing/2014/main" id="{FA46061A-5303-4C96-B571-9608879A14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10355" y="528221"/>
            <a:ext cx="2556196" cy="258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3461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een door on a building&#10;&#10;Description automatically generated with low confidence">
            <a:extLst>
              <a:ext uri="{FF2B5EF4-FFF2-40B4-BE49-F238E27FC236}">
                <a16:creationId xmlns:a16="http://schemas.microsoft.com/office/drawing/2014/main" id="{86A3C8AC-660C-42D9-B232-567222FF0E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" r="5667"/>
          <a:stretch/>
        </p:blipFill>
        <p:spPr>
          <a:xfrm>
            <a:off x="-1" y="0"/>
            <a:ext cx="12188803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56F91-F0D3-4164-A11C-65C4A761C310}"/>
              </a:ext>
            </a:extLst>
          </p:cNvPr>
          <p:cNvGrpSpPr/>
          <p:nvPr/>
        </p:nvGrpSpPr>
        <p:grpSpPr>
          <a:xfrm>
            <a:off x="2520013" y="343690"/>
            <a:ext cx="7252607" cy="1607104"/>
            <a:chOff x="838200" y="55233"/>
            <a:chExt cx="7252607" cy="160710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A152CAD-A0E8-4D7C-B8CA-1F219EA51C3F}"/>
                </a:ext>
              </a:extLst>
            </p:cNvPr>
            <p:cNvSpPr/>
            <p:nvPr/>
          </p:nvSpPr>
          <p:spPr>
            <a:xfrm>
              <a:off x="3484789" y="55233"/>
              <a:ext cx="1959428" cy="1542779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E519246-6BF0-434C-9BF7-F33B187624AF}"/>
                </a:ext>
              </a:extLst>
            </p:cNvPr>
            <p:cNvSpPr/>
            <p:nvPr/>
          </p:nvSpPr>
          <p:spPr>
            <a:xfrm>
              <a:off x="838200" y="469446"/>
              <a:ext cx="7252607" cy="1192891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pic>
        <p:nvPicPr>
          <p:cNvPr id="5" name="Picture 4" descr="A person wearing a costume&#10;&#10;Description automatically generated with medium confidence">
            <a:extLst>
              <a:ext uri="{FF2B5EF4-FFF2-40B4-BE49-F238E27FC236}">
                <a16:creationId xmlns:a16="http://schemas.microsoft.com/office/drawing/2014/main" id="{F16EA0EF-E3F6-45D3-A3AC-4D269EBB9B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14549" y="3071091"/>
            <a:ext cx="4974254" cy="3799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120C53-101E-4BD8-9D1C-83355C6DA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12" y="691566"/>
            <a:ext cx="7151975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Mentor’s Pitch Scope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A98E9AF-9021-4C60-9D23-47FD188981DB}"/>
              </a:ext>
            </a:extLst>
          </p:cNvPr>
          <p:cNvSpPr txBox="1">
            <a:spLocks/>
          </p:cNvSpPr>
          <p:nvPr/>
        </p:nvSpPr>
        <p:spPr>
          <a:xfrm>
            <a:off x="5688219" y="337610"/>
            <a:ext cx="849086" cy="50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1 2 3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ECD701D-363C-4871-B792-05990D50F7B4}"/>
              </a:ext>
            </a:extLst>
          </p:cNvPr>
          <p:cNvSpPr txBox="1">
            <a:spLocks/>
          </p:cNvSpPr>
          <p:nvPr/>
        </p:nvSpPr>
        <p:spPr>
          <a:xfrm>
            <a:off x="308008" y="2102316"/>
            <a:ext cx="7036068" cy="4064118"/>
          </a:xfrm>
          <a:prstGeom prst="rect">
            <a:avLst/>
          </a:prstGeom>
          <a:noFill/>
          <a:effectLst>
            <a:softEdge rad="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We're going to code up a simulation of voters and district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them and find the ideal. Then "gerrymander" the voting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districts to see how that affects voting.</a:t>
            </a:r>
          </a:p>
        </p:txBody>
      </p:sp>
    </p:spTree>
    <p:extLst>
      <p:ext uri="{BB962C8B-B14F-4D97-AF65-F5344CB8AC3E}">
        <p14:creationId xmlns:p14="http://schemas.microsoft.com/office/powerpoint/2010/main" val="42689996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een door on a building&#10;&#10;Description automatically generated with low confidence">
            <a:extLst>
              <a:ext uri="{FF2B5EF4-FFF2-40B4-BE49-F238E27FC236}">
                <a16:creationId xmlns:a16="http://schemas.microsoft.com/office/drawing/2014/main" id="{86A3C8AC-660C-42D9-B232-567222FF0E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" r="5667"/>
          <a:stretch/>
        </p:blipFill>
        <p:spPr>
          <a:xfrm>
            <a:off x="-1" y="0"/>
            <a:ext cx="12188803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56F91-F0D3-4164-A11C-65C4A761C310}"/>
              </a:ext>
            </a:extLst>
          </p:cNvPr>
          <p:cNvGrpSpPr/>
          <p:nvPr/>
        </p:nvGrpSpPr>
        <p:grpSpPr>
          <a:xfrm>
            <a:off x="2520013" y="343690"/>
            <a:ext cx="7252607" cy="1607104"/>
            <a:chOff x="838200" y="55233"/>
            <a:chExt cx="7252607" cy="160710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A152CAD-A0E8-4D7C-B8CA-1F219EA51C3F}"/>
                </a:ext>
              </a:extLst>
            </p:cNvPr>
            <p:cNvSpPr/>
            <p:nvPr/>
          </p:nvSpPr>
          <p:spPr>
            <a:xfrm>
              <a:off x="3484789" y="55233"/>
              <a:ext cx="1959428" cy="1542779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E519246-6BF0-434C-9BF7-F33B187624AF}"/>
                </a:ext>
              </a:extLst>
            </p:cNvPr>
            <p:cNvSpPr/>
            <p:nvPr/>
          </p:nvSpPr>
          <p:spPr>
            <a:xfrm>
              <a:off x="838200" y="469446"/>
              <a:ext cx="7252607" cy="1192891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120C53-101E-4BD8-9D1C-83355C6DA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12" y="691566"/>
            <a:ext cx="7151975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Project Plan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A98E9AF-9021-4C60-9D23-47FD188981DB}"/>
              </a:ext>
            </a:extLst>
          </p:cNvPr>
          <p:cNvSpPr txBox="1">
            <a:spLocks/>
          </p:cNvSpPr>
          <p:nvPr/>
        </p:nvSpPr>
        <p:spPr>
          <a:xfrm>
            <a:off x="5688219" y="337610"/>
            <a:ext cx="849086" cy="50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1 2 3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ECD701D-363C-4871-B792-05990D50F7B4}"/>
              </a:ext>
            </a:extLst>
          </p:cNvPr>
          <p:cNvSpPr txBox="1">
            <a:spLocks/>
          </p:cNvSpPr>
          <p:nvPr/>
        </p:nvSpPr>
        <p:spPr>
          <a:xfrm>
            <a:off x="308007" y="2102316"/>
            <a:ext cx="8590351" cy="4064118"/>
          </a:xfrm>
          <a:prstGeom prst="rect">
            <a:avLst/>
          </a:prstGeom>
          <a:noFill/>
          <a:effectLst>
            <a:softEdge rad="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Real data: Show some districts are unfairly bounded</a:t>
            </a: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Simulation to show unfairly bounded districts</a:t>
            </a: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Simulation to redraw districts</a:t>
            </a:r>
          </a:p>
          <a:p>
            <a:pPr marL="742950" marR="0" lvl="0" indent="-7429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Real Data: Show this new simulation has potential real world application</a:t>
            </a:r>
          </a:p>
        </p:txBody>
      </p:sp>
      <p:pic>
        <p:nvPicPr>
          <p:cNvPr id="4" name="Picture 3" descr="A picture containing bear, teddy, indoor, stuffed&#10;&#10;Description automatically generated">
            <a:extLst>
              <a:ext uri="{FF2B5EF4-FFF2-40B4-BE49-F238E27FC236}">
                <a16:creationId xmlns:a16="http://schemas.microsoft.com/office/drawing/2014/main" id="{3323ECDC-7B84-4C1A-945A-B8DA09A9DF7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391"/>
          <a:stretch/>
        </p:blipFill>
        <p:spPr>
          <a:xfrm>
            <a:off x="9025128" y="3139011"/>
            <a:ext cx="3290443" cy="379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70012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een door on a building&#10;&#10;Description automatically generated with low confidence">
            <a:extLst>
              <a:ext uri="{FF2B5EF4-FFF2-40B4-BE49-F238E27FC236}">
                <a16:creationId xmlns:a16="http://schemas.microsoft.com/office/drawing/2014/main" id="{86A3C8AC-660C-42D9-B232-567222FF0EF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9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" r="5667"/>
          <a:stretch/>
        </p:blipFill>
        <p:spPr>
          <a:xfrm>
            <a:off x="-1" y="0"/>
            <a:ext cx="12188803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56F91-F0D3-4164-A11C-65C4A761C310}"/>
              </a:ext>
            </a:extLst>
          </p:cNvPr>
          <p:cNvGrpSpPr/>
          <p:nvPr/>
        </p:nvGrpSpPr>
        <p:grpSpPr>
          <a:xfrm>
            <a:off x="2520013" y="343690"/>
            <a:ext cx="7252607" cy="1607104"/>
            <a:chOff x="838200" y="55233"/>
            <a:chExt cx="7252607" cy="160710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A152CAD-A0E8-4D7C-B8CA-1F219EA51C3F}"/>
                </a:ext>
              </a:extLst>
            </p:cNvPr>
            <p:cNvSpPr/>
            <p:nvPr/>
          </p:nvSpPr>
          <p:spPr>
            <a:xfrm>
              <a:off x="3484789" y="55233"/>
              <a:ext cx="1959428" cy="1542779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E519246-6BF0-434C-9BF7-F33B187624AF}"/>
                </a:ext>
              </a:extLst>
            </p:cNvPr>
            <p:cNvSpPr/>
            <p:nvPr/>
          </p:nvSpPr>
          <p:spPr>
            <a:xfrm>
              <a:off x="838200" y="469446"/>
              <a:ext cx="7252607" cy="1192891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A0120C53-101E-4BD8-9D1C-83355C6DA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0012" y="691566"/>
            <a:ext cx="7151975" cy="1325563"/>
          </a:xfrm>
        </p:spPr>
        <p:txBody>
          <a:bodyPr/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Why Florida?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A98E9AF-9021-4C60-9D23-47FD188981DB}"/>
              </a:ext>
            </a:extLst>
          </p:cNvPr>
          <p:cNvSpPr txBox="1">
            <a:spLocks/>
          </p:cNvSpPr>
          <p:nvPr/>
        </p:nvSpPr>
        <p:spPr>
          <a:xfrm>
            <a:off x="5688219" y="337610"/>
            <a:ext cx="849086" cy="50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1 2 3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ECD701D-363C-4871-B792-05990D50F7B4}"/>
              </a:ext>
            </a:extLst>
          </p:cNvPr>
          <p:cNvSpPr txBox="1">
            <a:spLocks/>
          </p:cNvSpPr>
          <p:nvPr/>
        </p:nvSpPr>
        <p:spPr>
          <a:xfrm>
            <a:off x="816007" y="2112647"/>
            <a:ext cx="7036068" cy="4064118"/>
          </a:xfrm>
          <a:prstGeom prst="rect">
            <a:avLst/>
          </a:prstGeom>
          <a:noFill/>
          <a:effectLst>
            <a:softEdge rad="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40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Data Choices and Sources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sz="3600" b="1" dirty="0">
              <a:ln w="0"/>
              <a:solidFill>
                <a:prstClr val="white"/>
              </a:solidFill>
              <a:effectLst>
                <a:glow rad="88900">
                  <a:srgbClr val="381617"/>
                </a:glow>
                <a:outerShdw blurRad="38100" dist="19050" dir="2700000" algn="tl" rotWithShape="0">
                  <a:srgbClr val="371613"/>
                </a:outerShdw>
              </a:effectLst>
              <a:latin typeface="Calibri" panose="020F0502020204030204"/>
            </a:endParaRPr>
          </a:p>
          <a:p>
            <a:pPr>
              <a:defRPr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Open</a:t>
            </a:r>
            <a:r>
              <a:rPr kumimoji="0" lang="en-US" sz="3600" b="1" i="0" u="none" strike="noStrike" kern="1200" cap="none" spc="0" normalizeH="0" baseline="0" noProof="0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public access laws</a:t>
            </a:r>
          </a:p>
          <a:p>
            <a:pPr>
              <a:defRPr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History of gerrymandering</a:t>
            </a:r>
          </a:p>
          <a:p>
            <a:pPr>
              <a:defRPr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Swing state</a:t>
            </a:r>
          </a:p>
          <a:p>
            <a:pPr>
              <a:defRPr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Data set has multiple rounds of verification from trusted sources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 w="0"/>
              <a:solidFill>
                <a:prstClr val="white"/>
              </a:solidFill>
              <a:effectLst>
                <a:glow rad="88900">
                  <a:srgbClr val="381617"/>
                </a:glow>
                <a:outerShdw blurRad="38100" dist="19050" dir="2700000" algn="tl" rotWithShape="0">
                  <a:srgbClr val="371613"/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Content Placeholder 5" descr="Map&#10;&#10;Description automatically generated">
            <a:extLst>
              <a:ext uri="{FF2B5EF4-FFF2-40B4-BE49-F238E27FC236}">
                <a16:creationId xmlns:a16="http://schemas.microsoft.com/office/drawing/2014/main" id="{BCAF5418-9659-4175-8FF5-B241D9D43C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69135" y="2495305"/>
            <a:ext cx="5058687" cy="3908985"/>
          </a:xfrm>
        </p:spPr>
      </p:pic>
    </p:spTree>
    <p:extLst>
      <p:ext uri="{BB962C8B-B14F-4D97-AF65-F5344CB8AC3E}">
        <p14:creationId xmlns:p14="http://schemas.microsoft.com/office/powerpoint/2010/main" val="30117072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outdoor, porch, curb&#10;&#10;Description automatically generated">
            <a:extLst>
              <a:ext uri="{FF2B5EF4-FFF2-40B4-BE49-F238E27FC236}">
                <a16:creationId xmlns:a16="http://schemas.microsoft.com/office/drawing/2014/main" id="{3A45CDBA-4A7C-4E39-BC2D-1F14957E14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toy, doll, colorful, several&#10;&#10;Description automatically generated">
            <a:extLst>
              <a:ext uri="{FF2B5EF4-FFF2-40B4-BE49-F238E27FC236}">
                <a16:creationId xmlns:a16="http://schemas.microsoft.com/office/drawing/2014/main" id="{1219A2E4-8F55-48B8-AE28-0575C60C44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8" y="1976188"/>
            <a:ext cx="11914632" cy="4872212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014A1085-4B83-4C86-B6D1-5E29D7362773}"/>
              </a:ext>
            </a:extLst>
          </p:cNvPr>
          <p:cNvGrpSpPr/>
          <p:nvPr/>
        </p:nvGrpSpPr>
        <p:grpSpPr>
          <a:xfrm>
            <a:off x="2608380" y="413020"/>
            <a:ext cx="7252607" cy="1607104"/>
            <a:chOff x="838200" y="55233"/>
            <a:chExt cx="7252607" cy="160710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6AC1FAE-C08B-47E9-8C91-094F0D9F1C6C}"/>
                </a:ext>
              </a:extLst>
            </p:cNvPr>
            <p:cNvSpPr/>
            <p:nvPr/>
          </p:nvSpPr>
          <p:spPr>
            <a:xfrm>
              <a:off x="3484789" y="55233"/>
              <a:ext cx="1959428" cy="1542779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3C4257B3-7347-4FEA-943E-8D3F0956FCF0}"/>
                </a:ext>
              </a:extLst>
            </p:cNvPr>
            <p:cNvSpPr/>
            <p:nvPr/>
          </p:nvSpPr>
          <p:spPr>
            <a:xfrm>
              <a:off x="838200" y="469446"/>
              <a:ext cx="7252607" cy="1192891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0DBB78D2-7A36-4D4E-975D-C1B1708D0AA1}"/>
              </a:ext>
            </a:extLst>
          </p:cNvPr>
          <p:cNvSpPr txBox="1">
            <a:spLocks/>
          </p:cNvSpPr>
          <p:nvPr/>
        </p:nvSpPr>
        <p:spPr>
          <a:xfrm>
            <a:off x="2419380" y="392631"/>
            <a:ext cx="71519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What We Learned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9743DFF0-2937-46E7-8DC2-43045E8BA70C}"/>
              </a:ext>
            </a:extLst>
          </p:cNvPr>
          <p:cNvSpPr txBox="1">
            <a:spLocks/>
          </p:cNvSpPr>
          <p:nvPr/>
        </p:nvSpPr>
        <p:spPr>
          <a:xfrm>
            <a:off x="5810140" y="386428"/>
            <a:ext cx="849086" cy="50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1 2 3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600A094-5C67-4039-859F-1FA25B9B7211}"/>
              </a:ext>
            </a:extLst>
          </p:cNvPr>
          <p:cNvSpPr txBox="1">
            <a:spLocks/>
          </p:cNvSpPr>
          <p:nvPr/>
        </p:nvSpPr>
        <p:spPr>
          <a:xfrm>
            <a:off x="848411" y="2236524"/>
            <a:ext cx="10315371" cy="3811588"/>
          </a:xfrm>
          <a:prstGeom prst="rect">
            <a:avLst/>
          </a:prstGeom>
          <a:solidFill>
            <a:srgbClr val="38AE2D">
              <a:alpha val="48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6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What gerrymander is and its impacts in voting rights</a:t>
            </a:r>
          </a:p>
          <a:p>
            <a:r>
              <a:rPr lang="en-US" sz="36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Matplotlib coordinated formatter, </a:t>
            </a:r>
            <a:r>
              <a:rPr lang="en-US" sz="3600" b="1" dirty="0" err="1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BigQuery</a:t>
            </a:r>
            <a:r>
              <a:rPr lang="en-US" sz="36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, </a:t>
            </a:r>
            <a:r>
              <a:rPr lang="en-US" sz="3600" b="1" dirty="0" err="1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Jupyter</a:t>
            </a:r>
            <a:r>
              <a:rPr lang="en-US" sz="36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 Notebooks, GitHub, and Google Cloud usage</a:t>
            </a:r>
          </a:p>
          <a:p>
            <a:r>
              <a:rPr lang="en-US" sz="36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Gained more familiarity with python and classes</a:t>
            </a: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92118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outdoor, porch, curb&#10;&#10;Description automatically generated">
            <a:extLst>
              <a:ext uri="{FF2B5EF4-FFF2-40B4-BE49-F238E27FC236}">
                <a16:creationId xmlns:a16="http://schemas.microsoft.com/office/drawing/2014/main" id="{A5871F4D-32AC-4835-9AB2-A82F4AC6A1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toy, doll, colorful, several&#10;&#10;Description automatically generated">
            <a:extLst>
              <a:ext uri="{FF2B5EF4-FFF2-40B4-BE49-F238E27FC236}">
                <a16:creationId xmlns:a16="http://schemas.microsoft.com/office/drawing/2014/main" id="{A87D0FDF-1CA0-4FD2-871E-5A977DAB5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8" y="2003376"/>
            <a:ext cx="11914632" cy="485462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74C364A9-A9EF-47B5-953B-A500FD19F64F}"/>
              </a:ext>
            </a:extLst>
          </p:cNvPr>
          <p:cNvGrpSpPr/>
          <p:nvPr/>
        </p:nvGrpSpPr>
        <p:grpSpPr>
          <a:xfrm>
            <a:off x="2608380" y="413020"/>
            <a:ext cx="7252607" cy="1607104"/>
            <a:chOff x="838200" y="55233"/>
            <a:chExt cx="7252607" cy="160710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B61E1694-942B-499C-86E9-372C9E4AEC0E}"/>
                </a:ext>
              </a:extLst>
            </p:cNvPr>
            <p:cNvSpPr/>
            <p:nvPr/>
          </p:nvSpPr>
          <p:spPr>
            <a:xfrm>
              <a:off x="3484789" y="55233"/>
              <a:ext cx="1959428" cy="1542779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BD61AE13-5580-42AE-8DD9-E0A53F735D66}"/>
                </a:ext>
              </a:extLst>
            </p:cNvPr>
            <p:cNvSpPr/>
            <p:nvPr/>
          </p:nvSpPr>
          <p:spPr>
            <a:xfrm>
              <a:off x="838200" y="469446"/>
              <a:ext cx="7252607" cy="1192891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3DD8417E-FB63-4CC6-B8E1-D999FD8069EA}"/>
              </a:ext>
            </a:extLst>
          </p:cNvPr>
          <p:cNvSpPr txBox="1">
            <a:spLocks/>
          </p:cNvSpPr>
          <p:nvPr/>
        </p:nvSpPr>
        <p:spPr>
          <a:xfrm>
            <a:off x="2419380" y="392631"/>
            <a:ext cx="71519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What We Accomplished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8DA490E-A069-4777-8EF6-441BA38253A4}"/>
              </a:ext>
            </a:extLst>
          </p:cNvPr>
          <p:cNvSpPr txBox="1">
            <a:spLocks/>
          </p:cNvSpPr>
          <p:nvPr/>
        </p:nvSpPr>
        <p:spPr>
          <a:xfrm>
            <a:off x="5810140" y="382290"/>
            <a:ext cx="849086" cy="50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1 2 3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35210A40-462F-498E-8322-C7F044B3F0E8}"/>
              </a:ext>
            </a:extLst>
          </p:cNvPr>
          <p:cNvSpPr txBox="1">
            <a:spLocks/>
          </p:cNvSpPr>
          <p:nvPr/>
        </p:nvSpPr>
        <p:spPr>
          <a:xfrm>
            <a:off x="848411" y="2725838"/>
            <a:ext cx="10315371" cy="3322274"/>
          </a:xfrm>
          <a:prstGeom prst="rect">
            <a:avLst/>
          </a:prstGeom>
          <a:solidFill>
            <a:srgbClr val="38AE2D">
              <a:alpha val="45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5 simulations of districting and voting</a:t>
            </a:r>
          </a:p>
          <a:p>
            <a:r>
              <a:rPr lang="en-US" sz="40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7 maps of districting Florida</a:t>
            </a:r>
          </a:p>
          <a:p>
            <a:pPr marL="0" indent="0">
              <a:buNone/>
            </a:pPr>
            <a:br>
              <a:rPr lang="en-US" dirty="0">
                <a:solidFill>
                  <a:schemeClr val="bg1"/>
                </a:solidFill>
              </a:rPr>
            </a:b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385378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building, outdoor, porch, curb&#10;&#10;Description automatically generated">
            <a:extLst>
              <a:ext uri="{FF2B5EF4-FFF2-40B4-BE49-F238E27FC236}">
                <a16:creationId xmlns:a16="http://schemas.microsoft.com/office/drawing/2014/main" id="{9922D801-6901-4453-8E0F-3BCFB3894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icture 5" descr="A picture containing toy, doll, colorful, several&#10;&#10;Description automatically generated">
            <a:extLst>
              <a:ext uri="{FF2B5EF4-FFF2-40B4-BE49-F238E27FC236}">
                <a16:creationId xmlns:a16="http://schemas.microsoft.com/office/drawing/2014/main" id="{45518EFB-4430-4318-A589-A6F7281782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368" y="2003376"/>
            <a:ext cx="11914632" cy="4854624"/>
          </a:xfrm>
          <a:prstGeom prst="rect">
            <a:avLst/>
          </a:prstGeom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5F2EB844-AB07-4181-B48C-A7ECF46A49BB}"/>
              </a:ext>
            </a:extLst>
          </p:cNvPr>
          <p:cNvGrpSpPr/>
          <p:nvPr/>
        </p:nvGrpSpPr>
        <p:grpSpPr>
          <a:xfrm>
            <a:off x="2608380" y="413020"/>
            <a:ext cx="7252607" cy="1607104"/>
            <a:chOff x="838200" y="55233"/>
            <a:chExt cx="7252607" cy="1607104"/>
          </a:xfrm>
        </p:grpSpPr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5D3A6FF0-D454-4126-AABE-0244788AFF13}"/>
                </a:ext>
              </a:extLst>
            </p:cNvPr>
            <p:cNvSpPr/>
            <p:nvPr/>
          </p:nvSpPr>
          <p:spPr>
            <a:xfrm>
              <a:off x="3484789" y="55233"/>
              <a:ext cx="1959428" cy="1542779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87C1B1D0-4C5E-4147-8468-E39AF0468379}"/>
                </a:ext>
              </a:extLst>
            </p:cNvPr>
            <p:cNvSpPr/>
            <p:nvPr/>
          </p:nvSpPr>
          <p:spPr>
            <a:xfrm>
              <a:off x="838200" y="469446"/>
              <a:ext cx="7252607" cy="1192891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endParaRPr>
            </a:p>
          </p:txBody>
        </p:sp>
      </p:grpSp>
      <p:sp>
        <p:nvSpPr>
          <p:cNvPr id="10" name="Title 1">
            <a:extLst>
              <a:ext uri="{FF2B5EF4-FFF2-40B4-BE49-F238E27FC236}">
                <a16:creationId xmlns:a16="http://schemas.microsoft.com/office/drawing/2014/main" id="{E4B0C5C6-3314-4F6D-8F0D-875EA76938CB}"/>
              </a:ext>
            </a:extLst>
          </p:cNvPr>
          <p:cNvSpPr txBox="1">
            <a:spLocks/>
          </p:cNvSpPr>
          <p:nvPr/>
        </p:nvSpPr>
        <p:spPr>
          <a:xfrm>
            <a:off x="2419380" y="392631"/>
            <a:ext cx="7151975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b="1" dirty="0">
                <a:solidFill>
                  <a:schemeClr val="bg1"/>
                </a:solidFill>
              </a:rPr>
              <a:t>Where We didn’t Succeed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066AA246-85C3-41B5-93F2-4A957C62FAAA}"/>
              </a:ext>
            </a:extLst>
          </p:cNvPr>
          <p:cNvSpPr txBox="1">
            <a:spLocks/>
          </p:cNvSpPr>
          <p:nvPr/>
        </p:nvSpPr>
        <p:spPr>
          <a:xfrm>
            <a:off x="5688219" y="337610"/>
            <a:ext cx="849086" cy="50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1 2 3</a:t>
            </a: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943F3CD9-77AD-411B-9FD5-DE5A0EA797C2}"/>
              </a:ext>
            </a:extLst>
          </p:cNvPr>
          <p:cNvSpPr txBox="1">
            <a:spLocks/>
          </p:cNvSpPr>
          <p:nvPr/>
        </p:nvSpPr>
        <p:spPr>
          <a:xfrm>
            <a:off x="848411" y="2847357"/>
            <a:ext cx="10315371" cy="2517510"/>
          </a:xfrm>
          <a:prstGeom prst="rect">
            <a:avLst/>
          </a:prstGeom>
          <a:solidFill>
            <a:srgbClr val="38AE2D">
              <a:alpha val="69000"/>
            </a:srgbClr>
          </a:solidFill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9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Integrating simulation into GIS due to limits of manual polygon editing</a:t>
            </a:r>
          </a:p>
          <a:p>
            <a:r>
              <a:rPr lang="en-US" sz="3900" b="1" dirty="0">
                <a:ln w="0"/>
                <a:solidFill>
                  <a:prstClr val="white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  <a:latin typeface="Calibri" panose="020F0502020204030204"/>
              </a:rPr>
              <a:t>Finding a single solution, many potential options</a:t>
            </a:r>
            <a:endParaRPr lang="en-US" dirty="0">
              <a:solidFill>
                <a:schemeClr val="bg1"/>
              </a:solidFill>
            </a:endParaRPr>
          </a:p>
          <a:p>
            <a:pPr marL="0" indent="0">
              <a:buNone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8405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1072</TotalTime>
  <Words>612</Words>
  <Application>Microsoft Office PowerPoint</Application>
  <PresentationFormat>Widescreen</PresentationFormat>
  <Paragraphs>117</Paragraphs>
  <Slides>21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Bradley Hand ITC</vt:lpstr>
      <vt:lpstr>Calibri</vt:lpstr>
      <vt:lpstr>Calibri Light</vt:lpstr>
      <vt:lpstr>Cavolini</vt:lpstr>
      <vt:lpstr>Slack-Lato</vt:lpstr>
      <vt:lpstr>Office Theme</vt:lpstr>
      <vt:lpstr>PowerPoint Presentation</vt:lpstr>
      <vt:lpstr>PowerPoint Presentation</vt:lpstr>
      <vt:lpstr>Git hub</vt:lpstr>
      <vt:lpstr>Mentor’s Pitch Scope</vt:lpstr>
      <vt:lpstr>Project Plan</vt:lpstr>
      <vt:lpstr>Why Florida? </vt:lpstr>
      <vt:lpstr>PowerPoint Presentation</vt:lpstr>
      <vt:lpstr>PowerPoint Presentation</vt:lpstr>
      <vt:lpstr>PowerPoint Presentation</vt:lpstr>
      <vt:lpstr>GIS Deliverables</vt:lpstr>
      <vt:lpstr>GIS Deliverables Side by Side</vt:lpstr>
      <vt:lpstr>GIS Deliverables</vt:lpstr>
      <vt:lpstr>GIS Deliverables Side by Side</vt:lpstr>
      <vt:lpstr>Graph Deliverables</vt:lpstr>
      <vt:lpstr>Graph Deliverables</vt:lpstr>
      <vt:lpstr>PowerPoint Presentation</vt:lpstr>
      <vt:lpstr>Demo</vt:lpstr>
      <vt:lpstr>PowerPoint Presentation</vt:lpstr>
      <vt:lpstr>PowerPoint Presentation</vt:lpstr>
      <vt:lpstr>Data and Coding Help  Sources</vt:lpstr>
      <vt:lpstr>Git hub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Coker, Helena Ruth</dc:creator>
  <cp:lastModifiedBy>Coker, Helena Ruth</cp:lastModifiedBy>
  <cp:revision>49</cp:revision>
  <dcterms:created xsi:type="dcterms:W3CDTF">2021-07-11T18:28:04Z</dcterms:created>
  <dcterms:modified xsi:type="dcterms:W3CDTF">2021-07-12T21:46:10Z</dcterms:modified>
</cp:coreProperties>
</file>